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725" r:id="rId1"/>
  </p:sldMasterIdLst>
  <p:notesMasterIdLst>
    <p:notesMasterId r:id="rId32"/>
  </p:notesMasterIdLst>
  <p:sldIdLst>
    <p:sldId id="376" r:id="rId2"/>
    <p:sldId id="368" r:id="rId3"/>
    <p:sldId id="300" r:id="rId4"/>
    <p:sldId id="365" r:id="rId5"/>
    <p:sldId id="366" r:id="rId6"/>
    <p:sldId id="301" r:id="rId7"/>
    <p:sldId id="331" r:id="rId8"/>
    <p:sldId id="303" r:id="rId9"/>
    <p:sldId id="305" r:id="rId10"/>
    <p:sldId id="306" r:id="rId11"/>
    <p:sldId id="370" r:id="rId12"/>
    <p:sldId id="311" r:id="rId13"/>
    <p:sldId id="371" r:id="rId14"/>
    <p:sldId id="313" r:id="rId15"/>
    <p:sldId id="315" r:id="rId16"/>
    <p:sldId id="390" r:id="rId17"/>
    <p:sldId id="317" r:id="rId18"/>
    <p:sldId id="319" r:id="rId19"/>
    <p:sldId id="321" r:id="rId20"/>
    <p:sldId id="397" r:id="rId21"/>
    <p:sldId id="398" r:id="rId22"/>
    <p:sldId id="408" r:id="rId23"/>
    <p:sldId id="299" r:id="rId24"/>
    <p:sldId id="292" r:id="rId25"/>
    <p:sldId id="399" r:id="rId26"/>
    <p:sldId id="294" r:id="rId27"/>
    <p:sldId id="296" r:id="rId28"/>
    <p:sldId id="373" r:id="rId29"/>
    <p:sldId id="277" r:id="rId30"/>
    <p:sldId id="275" r:id="rId31"/>
  </p:sldIdLst>
  <p:sldSz cx="9144000" cy="6858000" type="screen4x3"/>
  <p:notesSz cx="6669088" cy="9926638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MS Gothic" panose="020B0609070205080204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6">
          <p15:clr>
            <a:srgbClr val="A4A3A4"/>
          </p15:clr>
        </p15:guide>
        <p15:guide id="2" pos="205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formatica Miracatu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FF"/>
    <a:srgbClr val="FFFF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174" autoAdjust="0"/>
    <p:restoredTop sz="94364" autoAdjust="0"/>
  </p:normalViewPr>
  <p:slideViewPr>
    <p:cSldViewPr>
      <p:cViewPr varScale="1">
        <p:scale>
          <a:sx n="111" d="100"/>
          <a:sy n="111" d="100"/>
        </p:scale>
        <p:origin x="1212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989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076"/>
        <p:guide pos="205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lanejamento\Desktop\BACK%20UP%20-%20Roberto\AUDI&#202;NCIAS%20P&#218;BLICAS\Arquivos%20de%20Base\Gr&#225;ficos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6.1236987785560679E-2"/>
                  <c:y val="-2.5747371643796032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83-4F6C-A430-50DBCC61DC60}"/>
                </c:ext>
              </c:extLst>
            </c:dLbl>
            <c:dLbl>
              <c:idx val="1"/>
              <c:layout>
                <c:manualLayout>
                  <c:x val="0.1840467407145443"/>
                  <c:y val="-9.4088987171503744E-3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83-4F6C-A430-50DBCC61DC60}"/>
                </c:ext>
              </c:extLst>
            </c:dLbl>
            <c:dLbl>
              <c:idx val="2"/>
              <c:layout>
                <c:manualLayout>
                  <c:x val="0.24180157063809796"/>
                  <c:y val="1.8611657276972286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83-4F6C-A430-50DBCC61DC60}"/>
                </c:ext>
              </c:extLst>
            </c:dLbl>
            <c:dLbl>
              <c:idx val="3"/>
              <c:layout>
                <c:manualLayout>
                  <c:x val="0.17315465924864828"/>
                  <c:y val="7.6021384640780856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83-4F6C-A430-50DBCC61DC60}"/>
                </c:ext>
              </c:extLst>
            </c:dLbl>
            <c:dLbl>
              <c:idx val="4"/>
              <c:layout>
                <c:manualLayout>
                  <c:x val="0.18848310489776332"/>
                  <c:y val="0.1625224118684429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383-4F6C-A430-50DBCC61DC60}"/>
                </c:ext>
              </c:extLst>
            </c:dLbl>
            <c:dLbl>
              <c:idx val="5"/>
              <c:layout>
                <c:manualLayout>
                  <c:x val="6.6856587594032374E-2"/>
                  <c:y val="0.2131125570205331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83-4F6C-A430-50DBCC61DC60}"/>
                </c:ext>
              </c:extLst>
            </c:dLbl>
            <c:dLbl>
              <c:idx val="6"/>
              <c:layout>
                <c:manualLayout>
                  <c:x val="0.12993690353613602"/>
                  <c:y val="-2.1574028219749901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83-4F6C-A430-50DBCC61DC60}"/>
                </c:ext>
              </c:extLst>
            </c:dLbl>
            <c:dLbl>
              <c:idx val="7"/>
              <c:layout>
                <c:manualLayout>
                  <c:x val="-5.6447504915085114E-2"/>
                  <c:y val="4.9399098381523619E-3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83-4F6C-A430-50DBCC61DC60}"/>
                </c:ext>
              </c:extLst>
            </c:dLbl>
            <c:dLbl>
              <c:idx val="8"/>
              <c:layout>
                <c:manualLayout>
                  <c:x val="-9.7486730044589229E-2"/>
                  <c:y val="4.5068898619085677E-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383-4F6C-A430-50DBCC61DC60}"/>
                </c:ext>
              </c:extLst>
            </c:dLbl>
            <c:dLbl>
              <c:idx val="9"/>
              <c:layout>
                <c:manualLayout>
                  <c:x val="-6.2371040045736834E-2"/>
                  <c:y val="1.0399556420703976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83-4F6C-A430-50DBCC61DC60}"/>
                </c:ext>
              </c:extLst>
            </c:dLbl>
            <c:dLbl>
              <c:idx val="10"/>
              <c:layout>
                <c:manualLayout>
                  <c:x val="-0.10466401235604646"/>
                  <c:y val="2.7830328074847269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383-4F6C-A430-50DBCC61DC60}"/>
                </c:ext>
              </c:extLst>
            </c:dLbl>
            <c:dLbl>
              <c:idx val="11"/>
              <c:layout>
                <c:manualLayout>
                  <c:x val="-0.18634775794733535"/>
                  <c:y val="4.79495489841315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383-4F6C-A430-50DBCC61DC60}"/>
                </c:ext>
              </c:extLst>
            </c:dLbl>
            <c:dLbl>
              <c:idx val="12"/>
              <c:layout>
                <c:manualLayout>
                  <c:x val="-0.16428908034380035"/>
                  <c:y val="2.1303328806013325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383-4F6C-A430-50DBCC61DC60}"/>
                </c:ext>
              </c:extLst>
            </c:dLbl>
            <c:dLbl>
              <c:idx val="13"/>
              <c:layout>
                <c:manualLayout>
                  <c:x val="-9.2585897391173816E-2"/>
                  <c:y val="9.9229211510833701E-4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383-4F6C-A430-50DBCC61DC60}"/>
                </c:ext>
              </c:extLst>
            </c:dLbl>
            <c:dLbl>
              <c:idx val="14"/>
              <c:layout>
                <c:manualLayout>
                  <c:x val="-3.805978455955239E-2"/>
                  <c:y val="-1.907630357708576E-2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383-4F6C-A430-50DBCC61DC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Plan3!$A$2:$A$16</c:f>
              <c:strCache>
                <c:ptCount val="15"/>
                <c:pt idx="0">
                  <c:v>Gabinete</c:v>
                </c:pt>
                <c:pt idx="1">
                  <c:v>Jurídico</c:v>
                </c:pt>
                <c:pt idx="2">
                  <c:v>Fazenda</c:v>
                </c:pt>
                <c:pt idx="3">
                  <c:v>Administração</c:v>
                </c:pt>
                <c:pt idx="4">
                  <c:v>Social</c:v>
                </c:pt>
                <c:pt idx="5">
                  <c:v>Saúde</c:v>
                </c:pt>
                <c:pt idx="6">
                  <c:v>Educação</c:v>
                </c:pt>
                <c:pt idx="7">
                  <c:v>Cultura</c:v>
                </c:pt>
                <c:pt idx="8">
                  <c:v>Obras</c:v>
                </c:pt>
                <c:pt idx="9">
                  <c:v>Transportes</c:v>
                </c:pt>
                <c:pt idx="10">
                  <c:v>Agricultura</c:v>
                </c:pt>
                <c:pt idx="11">
                  <c:v>Esportes</c:v>
                </c:pt>
                <c:pt idx="12">
                  <c:v>Compras</c:v>
                </c:pt>
                <c:pt idx="13">
                  <c:v>Serviços</c:v>
                </c:pt>
                <c:pt idx="14">
                  <c:v>Câmara</c:v>
                </c:pt>
              </c:strCache>
            </c:strRef>
          </c:cat>
          <c:val>
            <c:numRef>
              <c:f>Plan3!$C$2:$C$16</c:f>
              <c:numCache>
                <c:formatCode>"R$"#,##0.00_);[Red]\("R$"#,##0.00\)</c:formatCode>
                <c:ptCount val="15"/>
                <c:pt idx="0">
                  <c:v>1172503</c:v>
                </c:pt>
                <c:pt idx="1">
                  <c:v>4114503</c:v>
                </c:pt>
                <c:pt idx="2">
                  <c:v>3656504</c:v>
                </c:pt>
                <c:pt idx="3">
                  <c:v>1945505</c:v>
                </c:pt>
                <c:pt idx="4">
                  <c:v>3625818</c:v>
                </c:pt>
                <c:pt idx="5">
                  <c:v>24083919</c:v>
                </c:pt>
                <c:pt idx="6">
                  <c:v>32192223</c:v>
                </c:pt>
                <c:pt idx="7">
                  <c:v>4685502</c:v>
                </c:pt>
                <c:pt idx="8">
                  <c:v>14824005</c:v>
                </c:pt>
                <c:pt idx="9">
                  <c:v>4036100</c:v>
                </c:pt>
                <c:pt idx="10">
                  <c:v>11901001</c:v>
                </c:pt>
                <c:pt idx="11">
                  <c:v>7598002</c:v>
                </c:pt>
                <c:pt idx="12">
                  <c:v>680002</c:v>
                </c:pt>
                <c:pt idx="13">
                  <c:v>6984413</c:v>
                </c:pt>
                <c:pt idx="14">
                  <c:v>3500000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383-4F6C-A430-50DBCC61DC60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1">
            <a:extLst>
              <a:ext uri="{FF2B5EF4-FFF2-40B4-BE49-F238E27FC236}">
                <a16:creationId xmlns:a16="http://schemas.microsoft.com/office/drawing/2014/main" id="{2AA01BC2-BD50-4D4C-C1AC-C469C0B97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19" name="AutoShape 2">
            <a:extLst>
              <a:ext uri="{FF2B5EF4-FFF2-40B4-BE49-F238E27FC236}">
                <a16:creationId xmlns:a16="http://schemas.microsoft.com/office/drawing/2014/main" id="{542CE700-233D-0B4E-54A8-9C6997A7B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20" name="AutoShape 3">
            <a:extLst>
              <a:ext uri="{FF2B5EF4-FFF2-40B4-BE49-F238E27FC236}">
                <a16:creationId xmlns:a16="http://schemas.microsoft.com/office/drawing/2014/main" id="{5DDCDCFD-C64A-213D-D66F-9A6236563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21" name="AutoShape 4">
            <a:extLst>
              <a:ext uri="{FF2B5EF4-FFF2-40B4-BE49-F238E27FC236}">
                <a16:creationId xmlns:a16="http://schemas.microsoft.com/office/drawing/2014/main" id="{47CF923F-7C78-A6FB-892B-D4BD1D7EF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22" name="AutoShape 5">
            <a:extLst>
              <a:ext uri="{FF2B5EF4-FFF2-40B4-BE49-F238E27FC236}">
                <a16:creationId xmlns:a16="http://schemas.microsoft.com/office/drawing/2014/main" id="{F4A46886-21BE-3BD6-BEAF-322FD7839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23" name="AutoShape 6">
            <a:extLst>
              <a:ext uri="{FF2B5EF4-FFF2-40B4-BE49-F238E27FC236}">
                <a16:creationId xmlns:a16="http://schemas.microsoft.com/office/drawing/2014/main" id="{6DAD7ADA-0896-5DC4-BA67-8B436D8D4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669088" cy="992663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24" name="Rectangle 7">
            <a:extLst>
              <a:ext uri="{FF2B5EF4-FFF2-40B4-BE49-F238E27FC236}">
                <a16:creationId xmlns:a16="http://schemas.microsoft.com/office/drawing/2014/main" id="{7C0B6B38-DD19-0093-9B0E-80552D24D11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512925" y="-12599988"/>
            <a:ext cx="17791113" cy="13344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75CCABAB-A535-4336-E594-F9947DFF278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668338" y="4714875"/>
            <a:ext cx="5322887" cy="44545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>
            <a:extLst>
              <a:ext uri="{FF2B5EF4-FFF2-40B4-BE49-F238E27FC236}">
                <a16:creationId xmlns:a16="http://schemas.microsoft.com/office/drawing/2014/main" id="{180A2E32-A17C-1F87-18EA-BEFE6A385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462BB155-C2F8-3679-E487-34BE68E2E2A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>
            <a:extLst>
              <a:ext uri="{FF2B5EF4-FFF2-40B4-BE49-F238E27FC236}">
                <a16:creationId xmlns:a16="http://schemas.microsoft.com/office/drawing/2014/main" id="{3329EB1C-0D2F-ADB8-45FF-FA7D35408E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2B4FD2DC-1E5B-1D06-B8DE-689601ABC10B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1">
            <a:extLst>
              <a:ext uri="{FF2B5EF4-FFF2-40B4-BE49-F238E27FC236}">
                <a16:creationId xmlns:a16="http://schemas.microsoft.com/office/drawing/2014/main" id="{4EA9D339-83CD-0FD6-12B4-6FD8B7BD6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14C38D34-E837-DE7A-4FC6-C0FEEEF822F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>
            <a:extLst>
              <a:ext uri="{FF2B5EF4-FFF2-40B4-BE49-F238E27FC236}">
                <a16:creationId xmlns:a16="http://schemas.microsoft.com/office/drawing/2014/main" id="{5D7DFC69-5970-0725-3D76-6CFACE584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D8063AC6-965D-8231-86A8-E1EF24EFC87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>
            <a:extLst>
              <a:ext uri="{FF2B5EF4-FFF2-40B4-BE49-F238E27FC236}">
                <a16:creationId xmlns:a16="http://schemas.microsoft.com/office/drawing/2014/main" id="{8CA061F7-BA90-618C-1F04-77F85469B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EE08D965-55DD-B99E-EB99-5199E9D711D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1">
            <a:extLst>
              <a:ext uri="{FF2B5EF4-FFF2-40B4-BE49-F238E27FC236}">
                <a16:creationId xmlns:a16="http://schemas.microsoft.com/office/drawing/2014/main" id="{3F3703CE-9CF6-2A29-7C27-C9751FBDF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53722C07-56BC-4E39-98D7-7B60DDA54E5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1">
            <a:extLst>
              <a:ext uri="{FF2B5EF4-FFF2-40B4-BE49-F238E27FC236}">
                <a16:creationId xmlns:a16="http://schemas.microsoft.com/office/drawing/2014/main" id="{B8B6AB69-38AA-75AC-9A42-09924FF90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9B6DD5FA-C414-245F-49E7-915B684A2CA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">
            <a:extLst>
              <a:ext uri="{FF2B5EF4-FFF2-40B4-BE49-F238E27FC236}">
                <a16:creationId xmlns:a16="http://schemas.microsoft.com/office/drawing/2014/main" id="{450D1132-1A23-93A2-563E-054C10CC2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4CB0EC4B-14FD-405B-475B-88E008033BE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1">
            <a:extLst>
              <a:ext uri="{FF2B5EF4-FFF2-40B4-BE49-F238E27FC236}">
                <a16:creationId xmlns:a16="http://schemas.microsoft.com/office/drawing/2014/main" id="{7BD43651-208B-C79D-6F91-B46959B64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B1AC1439-6109-A8FB-215B-60D75E630E08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1">
            <a:extLst>
              <a:ext uri="{FF2B5EF4-FFF2-40B4-BE49-F238E27FC236}">
                <a16:creationId xmlns:a16="http://schemas.microsoft.com/office/drawing/2014/main" id="{D86993A7-AA85-99E6-A3E7-8C4048B82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D1D11FB8-008A-60DC-871D-10E149F1F59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1">
            <a:extLst>
              <a:ext uri="{FF2B5EF4-FFF2-40B4-BE49-F238E27FC236}">
                <a16:creationId xmlns:a16="http://schemas.microsoft.com/office/drawing/2014/main" id="{5F1E0DB9-26D3-A759-29BD-1B8A6F9B9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14691" name="Rectangle 2">
            <a:extLst>
              <a:ext uri="{FF2B5EF4-FFF2-40B4-BE49-F238E27FC236}">
                <a16:creationId xmlns:a16="http://schemas.microsoft.com/office/drawing/2014/main" id="{31B71BF1-311F-9716-2BF6-FB6E77821AA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>
            <a:extLst>
              <a:ext uri="{FF2B5EF4-FFF2-40B4-BE49-F238E27FC236}">
                <a16:creationId xmlns:a16="http://schemas.microsoft.com/office/drawing/2014/main" id="{2F3D4E8E-BBBC-1744-3831-B3F250A54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D99E5189-EF57-A447-7098-C9B409163A1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1">
            <a:extLst>
              <a:ext uri="{FF2B5EF4-FFF2-40B4-BE49-F238E27FC236}">
                <a16:creationId xmlns:a16="http://schemas.microsoft.com/office/drawing/2014/main" id="{EF0EBD22-E15F-E839-F0F7-959005730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16739" name="Rectangle 2">
            <a:extLst>
              <a:ext uri="{FF2B5EF4-FFF2-40B4-BE49-F238E27FC236}">
                <a16:creationId xmlns:a16="http://schemas.microsoft.com/office/drawing/2014/main" id="{2A47782D-45C3-D8AA-8615-048F4843B767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1">
            <a:extLst>
              <a:ext uri="{FF2B5EF4-FFF2-40B4-BE49-F238E27FC236}">
                <a16:creationId xmlns:a16="http://schemas.microsoft.com/office/drawing/2014/main" id="{ABE539B6-F9B5-3084-E21A-002232B16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18787" name="Rectangle 2">
            <a:extLst>
              <a:ext uri="{FF2B5EF4-FFF2-40B4-BE49-F238E27FC236}">
                <a16:creationId xmlns:a16="http://schemas.microsoft.com/office/drawing/2014/main" id="{786AE46B-A8E6-7DF9-2344-501A6ABC8128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1">
            <a:extLst>
              <a:ext uri="{FF2B5EF4-FFF2-40B4-BE49-F238E27FC236}">
                <a16:creationId xmlns:a16="http://schemas.microsoft.com/office/drawing/2014/main" id="{572B1D1E-2564-F682-8666-045D94F6C3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20835" name="Rectangle 2">
            <a:extLst>
              <a:ext uri="{FF2B5EF4-FFF2-40B4-BE49-F238E27FC236}">
                <a16:creationId xmlns:a16="http://schemas.microsoft.com/office/drawing/2014/main" id="{0DBD0F7F-A7E1-171C-4C03-E4777176E2A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ext Box 1">
            <a:extLst>
              <a:ext uri="{FF2B5EF4-FFF2-40B4-BE49-F238E27FC236}">
                <a16:creationId xmlns:a16="http://schemas.microsoft.com/office/drawing/2014/main" id="{C2372320-5A2C-7D13-B73F-9DE3AADB9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22883" name="Rectangle 2">
            <a:extLst>
              <a:ext uri="{FF2B5EF4-FFF2-40B4-BE49-F238E27FC236}">
                <a16:creationId xmlns:a16="http://schemas.microsoft.com/office/drawing/2014/main" id="{F5327DDA-5A4D-63C0-1016-64E716FB69D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1">
            <a:extLst>
              <a:ext uri="{FF2B5EF4-FFF2-40B4-BE49-F238E27FC236}">
                <a16:creationId xmlns:a16="http://schemas.microsoft.com/office/drawing/2014/main" id="{91F7BD37-7585-B3FD-25FE-B0E5287FD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24931" name="Rectangle 2">
            <a:extLst>
              <a:ext uri="{FF2B5EF4-FFF2-40B4-BE49-F238E27FC236}">
                <a16:creationId xmlns:a16="http://schemas.microsoft.com/office/drawing/2014/main" id="{9184C2AA-F398-D41D-004C-024CD4ED75B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1">
            <a:extLst>
              <a:ext uri="{FF2B5EF4-FFF2-40B4-BE49-F238E27FC236}">
                <a16:creationId xmlns:a16="http://schemas.microsoft.com/office/drawing/2014/main" id="{C35D766D-E29F-4A56-443C-BC1AF9605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26979" name="Rectangle 2">
            <a:extLst>
              <a:ext uri="{FF2B5EF4-FFF2-40B4-BE49-F238E27FC236}">
                <a16:creationId xmlns:a16="http://schemas.microsoft.com/office/drawing/2014/main" id="{8D2C3728-5C87-4CBF-61F9-77903B641EFD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1">
            <a:extLst>
              <a:ext uri="{FF2B5EF4-FFF2-40B4-BE49-F238E27FC236}">
                <a16:creationId xmlns:a16="http://schemas.microsoft.com/office/drawing/2014/main" id="{BAEAEFA2-6DCF-1B12-4427-89C6D9DA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29027" name="Rectangle 2">
            <a:extLst>
              <a:ext uri="{FF2B5EF4-FFF2-40B4-BE49-F238E27FC236}">
                <a16:creationId xmlns:a16="http://schemas.microsoft.com/office/drawing/2014/main" id="{143CDE96-88AD-CB7C-38C1-C3BB3C829E6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1">
            <a:extLst>
              <a:ext uri="{FF2B5EF4-FFF2-40B4-BE49-F238E27FC236}">
                <a16:creationId xmlns:a16="http://schemas.microsoft.com/office/drawing/2014/main" id="{D3EE63BD-C6C0-B936-9758-F35EF768D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131075" name="Rectangle 2">
            <a:extLst>
              <a:ext uri="{FF2B5EF4-FFF2-40B4-BE49-F238E27FC236}">
                <a16:creationId xmlns:a16="http://schemas.microsoft.com/office/drawing/2014/main" id="{1EE888D4-D62A-498F-49D7-178E764A31F9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Espaço Reservado para Imagem de Slide 1">
            <a:extLst>
              <a:ext uri="{FF2B5EF4-FFF2-40B4-BE49-F238E27FC236}">
                <a16:creationId xmlns:a16="http://schemas.microsoft.com/office/drawing/2014/main" id="{9982E3BC-61AD-DFC2-29E2-34AF17F77D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33123" name="Espaço Reservado para Anotações 2">
            <a:extLst>
              <a:ext uri="{FF2B5EF4-FFF2-40B4-BE49-F238E27FC236}">
                <a16:creationId xmlns:a16="http://schemas.microsoft.com/office/drawing/2014/main" id="{DA31D3A4-2540-098C-8990-1EC981D76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1">
            <a:extLst>
              <a:ext uri="{FF2B5EF4-FFF2-40B4-BE49-F238E27FC236}">
                <a16:creationId xmlns:a16="http://schemas.microsoft.com/office/drawing/2014/main" id="{F3F4573B-21CB-2EE4-2FBB-FF112584A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B22472D2-A6B2-92DB-2C9F-35AEBD061646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>
            <a:extLst>
              <a:ext uri="{FF2B5EF4-FFF2-40B4-BE49-F238E27FC236}">
                <a16:creationId xmlns:a16="http://schemas.microsoft.com/office/drawing/2014/main" id="{211BCDF4-4624-BCA6-623A-9B274F1D2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7812F869-A3DD-E61C-1F94-96C8A6A4E28A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>
            <a:extLst>
              <a:ext uri="{FF2B5EF4-FFF2-40B4-BE49-F238E27FC236}">
                <a16:creationId xmlns:a16="http://schemas.microsoft.com/office/drawing/2014/main" id="{4F49B278-F52B-D91C-4617-72BDEA940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729C5D9E-1EB5-3266-647B-D32626C3FC6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>
            <a:extLst>
              <a:ext uri="{FF2B5EF4-FFF2-40B4-BE49-F238E27FC236}">
                <a16:creationId xmlns:a16="http://schemas.microsoft.com/office/drawing/2014/main" id="{7EEC97D4-48D2-469C-7928-8243C0E42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45512F49-CBA1-0C98-5D73-17EF32374BF3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>
            <a:extLst>
              <a:ext uri="{FF2B5EF4-FFF2-40B4-BE49-F238E27FC236}">
                <a16:creationId xmlns:a16="http://schemas.microsoft.com/office/drawing/2014/main" id="{15C671FC-22EA-4D3E-A0FA-336D97251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057F398A-5FCC-756C-1961-98196299BAC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>
            <a:extLst>
              <a:ext uri="{FF2B5EF4-FFF2-40B4-BE49-F238E27FC236}">
                <a16:creationId xmlns:a16="http://schemas.microsoft.com/office/drawing/2014/main" id="{00A22E67-CA7D-1F01-ADA3-5589F2F94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5375D189-CCB7-C41C-3C9D-AB365086B02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>
            <a:extLst>
              <a:ext uri="{FF2B5EF4-FFF2-40B4-BE49-F238E27FC236}">
                <a16:creationId xmlns:a16="http://schemas.microsoft.com/office/drawing/2014/main" id="{44F8B3A8-820E-E08D-55F8-E06DC61AB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755650"/>
            <a:ext cx="2500312" cy="37195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t-BR" altLang="pt-BR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B2311F9A-07B4-A6B0-801C-E568D75964FE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668338" y="4714875"/>
            <a:ext cx="5324475" cy="445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 altLang="pt-BR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retângulo 10">
            <a:extLst>
              <a:ext uri="{FF2B5EF4-FFF2-40B4-BE49-F238E27FC236}">
                <a16:creationId xmlns:a16="http://schemas.microsoft.com/office/drawing/2014/main" id="{E4D7AACD-F046-7A7D-3890-6F4D98DF6F72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grpSp>
        <p:nvGrpSpPr>
          <p:cNvPr id="3" name="Grupo 15">
            <a:extLst>
              <a:ext uri="{FF2B5EF4-FFF2-40B4-BE49-F238E27FC236}">
                <a16:creationId xmlns:a16="http://schemas.microsoft.com/office/drawing/2014/main" id="{621A4791-3653-D5EA-7746-D930C3D98B50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4" name="Forma livre 16">
              <a:extLst>
                <a:ext uri="{FF2B5EF4-FFF2-40B4-BE49-F238E27FC236}">
                  <a16:creationId xmlns:a16="http://schemas.microsoft.com/office/drawing/2014/main" id="{2EB54074-C104-F668-7583-6A133CF2B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5" name="Forma livre 18">
              <a:extLst>
                <a:ext uri="{FF2B5EF4-FFF2-40B4-BE49-F238E27FC236}">
                  <a16:creationId xmlns:a16="http://schemas.microsoft.com/office/drawing/2014/main" id="{B661FCCC-A4FE-169F-3ED0-E4C0165D2B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orma livre 19">
              <a:extLst>
                <a:ext uri="{FF2B5EF4-FFF2-40B4-BE49-F238E27FC236}">
                  <a16:creationId xmlns:a16="http://schemas.microsoft.com/office/drawing/2014/main" id="{F30D0200-2EAE-0753-7B56-8587F3B288A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endParaRPr lang="en-US"/>
            </a:p>
          </p:txBody>
        </p:sp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11AE4AF2-E6BF-0CBF-AE3A-F95FAB1E53C6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8" name="Espaço Reservado para Data 29">
            <a:extLst>
              <a:ext uri="{FF2B5EF4-FFF2-40B4-BE49-F238E27FC236}">
                <a16:creationId xmlns:a16="http://schemas.microsoft.com/office/drawing/2014/main" id="{74F4DF9E-9B04-5D4A-4CAF-32811816D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18">
            <a:extLst>
              <a:ext uri="{FF2B5EF4-FFF2-40B4-BE49-F238E27FC236}">
                <a16:creationId xmlns:a16="http://schemas.microsoft.com/office/drawing/2014/main" id="{EB21B13E-13CA-1115-6824-6D4A2B1BB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26">
            <a:extLst>
              <a:ext uri="{FF2B5EF4-FFF2-40B4-BE49-F238E27FC236}">
                <a16:creationId xmlns:a16="http://schemas.microsoft.com/office/drawing/2014/main" id="{93397475-8CEF-D284-96D8-A584A5A52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6924E30-1894-48CA-AE67-6A9BF0F0FC9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7745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>
            <a:extLst>
              <a:ext uri="{FF2B5EF4-FFF2-40B4-BE49-F238E27FC236}">
                <a16:creationId xmlns:a16="http://schemas.microsoft.com/office/drawing/2014/main" id="{001AD689-9175-EC8D-10CC-3D7046AAC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>
            <a:extLst>
              <a:ext uri="{FF2B5EF4-FFF2-40B4-BE49-F238E27FC236}">
                <a16:creationId xmlns:a16="http://schemas.microsoft.com/office/drawing/2014/main" id="{C81EC781-372F-84D4-72BC-0F5A6A3A5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>
            <a:extLst>
              <a:ext uri="{FF2B5EF4-FFF2-40B4-BE49-F238E27FC236}">
                <a16:creationId xmlns:a16="http://schemas.microsoft.com/office/drawing/2014/main" id="{2B5E6A45-962A-9E2A-977E-9A4CD860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6C5A5-88C2-4BE2-9E36-6337BE96E5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17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>
            <a:extLst>
              <a:ext uri="{FF2B5EF4-FFF2-40B4-BE49-F238E27FC236}">
                <a16:creationId xmlns:a16="http://schemas.microsoft.com/office/drawing/2014/main" id="{CCF65E24-70D4-CC1D-5BFD-CA82AA024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>
            <a:extLst>
              <a:ext uri="{FF2B5EF4-FFF2-40B4-BE49-F238E27FC236}">
                <a16:creationId xmlns:a16="http://schemas.microsoft.com/office/drawing/2014/main" id="{12C7FEFC-75CB-9F8E-2128-386876E3F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>
            <a:extLst>
              <a:ext uri="{FF2B5EF4-FFF2-40B4-BE49-F238E27FC236}">
                <a16:creationId xmlns:a16="http://schemas.microsoft.com/office/drawing/2014/main" id="{CFEC8B99-910F-B2DA-76F1-7927A360C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566F6-A5E3-4C9D-BD93-3E9D4B5BB48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56308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33600" y="1371600"/>
            <a:ext cx="6465888" cy="1741488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9">
            <a:extLst>
              <a:ext uri="{FF2B5EF4-FFF2-40B4-BE49-F238E27FC236}">
                <a16:creationId xmlns:a16="http://schemas.microsoft.com/office/drawing/2014/main" id="{E9FFBB7D-74F8-82EB-0B8B-57FCF9D6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>
            <a:extLst>
              <a:ext uri="{FF2B5EF4-FFF2-40B4-BE49-F238E27FC236}">
                <a16:creationId xmlns:a16="http://schemas.microsoft.com/office/drawing/2014/main" id="{A4E37B61-6220-52B7-C581-C04FCA80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>
            <a:extLst>
              <a:ext uri="{FF2B5EF4-FFF2-40B4-BE49-F238E27FC236}">
                <a16:creationId xmlns:a16="http://schemas.microsoft.com/office/drawing/2014/main" id="{640E94D7-FD27-7365-4218-33DB61934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9F2F9-7D04-4679-A779-FEBD1205E76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071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" name="Espaço Reservado para Data 9">
            <a:extLst>
              <a:ext uri="{FF2B5EF4-FFF2-40B4-BE49-F238E27FC236}">
                <a16:creationId xmlns:a16="http://schemas.microsoft.com/office/drawing/2014/main" id="{FEB8C6AA-2303-0354-50E5-99C40E4F8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>
            <a:extLst>
              <a:ext uri="{FF2B5EF4-FFF2-40B4-BE49-F238E27FC236}">
                <a16:creationId xmlns:a16="http://schemas.microsoft.com/office/drawing/2014/main" id="{1D51E552-FC2C-3E53-435C-883BFDDC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>
            <a:extLst>
              <a:ext uri="{FF2B5EF4-FFF2-40B4-BE49-F238E27FC236}">
                <a16:creationId xmlns:a16="http://schemas.microsoft.com/office/drawing/2014/main" id="{FB2F6BF6-4F31-3581-F176-A01DF8385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20289-9368-44BE-98A7-FC168396BBB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1979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10">
            <a:extLst>
              <a:ext uri="{FF2B5EF4-FFF2-40B4-BE49-F238E27FC236}">
                <a16:creationId xmlns:a16="http://schemas.microsoft.com/office/drawing/2014/main" id="{D4A66DE3-FAAD-9CB5-6DC8-9D9803F30BC8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sp>
        <p:nvSpPr>
          <p:cNvPr id="5" name="Divisa 15">
            <a:extLst>
              <a:ext uri="{FF2B5EF4-FFF2-40B4-BE49-F238E27FC236}">
                <a16:creationId xmlns:a16="http://schemas.microsoft.com/office/drawing/2014/main" id="{EAFCD502-F16B-22C3-5EC7-16E664B9DD17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Data 3">
            <a:extLst>
              <a:ext uri="{FF2B5EF4-FFF2-40B4-BE49-F238E27FC236}">
                <a16:creationId xmlns:a16="http://schemas.microsoft.com/office/drawing/2014/main" id="{1AF49F6E-DA29-F1D1-3DCB-E6D56A5B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5BF12FDD-08D2-ADB4-D52E-AB06EC56C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>
            <a:extLst>
              <a:ext uri="{FF2B5EF4-FFF2-40B4-BE49-F238E27FC236}">
                <a16:creationId xmlns:a16="http://schemas.microsoft.com/office/drawing/2014/main" id="{B72B2AF4-8AE8-862C-F3EE-EA61DD52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8DF8DBE-90E3-4A88-AC95-348264D0D4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669135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" name="Espaço Reservado para Data 4">
            <a:extLst>
              <a:ext uri="{FF2B5EF4-FFF2-40B4-BE49-F238E27FC236}">
                <a16:creationId xmlns:a16="http://schemas.microsoft.com/office/drawing/2014/main" id="{5667079A-4778-42F4-D6FC-6C5ABBE56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>
            <a:extLst>
              <a:ext uri="{FF2B5EF4-FFF2-40B4-BE49-F238E27FC236}">
                <a16:creationId xmlns:a16="http://schemas.microsoft.com/office/drawing/2014/main" id="{DE2CE055-D812-EB01-8425-AF9B0174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>
            <a:extLst>
              <a:ext uri="{FF2B5EF4-FFF2-40B4-BE49-F238E27FC236}">
                <a16:creationId xmlns:a16="http://schemas.microsoft.com/office/drawing/2014/main" id="{17D44373-0C46-DC6E-A7E5-F5CD5BE6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3A1D493-D141-48B7-A83F-B42D1BBEBF3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20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D38446A-630A-6A28-6196-A01EBA5FD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ECD01EA-A0FC-DC22-825D-68F27EB99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A223230-8073-9ED1-D8CA-963CC4CE5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D8A9D3-1B4E-403A-A53D-DCE6AEB3138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463264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2" name="Espaço Reservado para Data 2">
            <a:extLst>
              <a:ext uri="{FF2B5EF4-FFF2-40B4-BE49-F238E27FC236}">
                <a16:creationId xmlns:a16="http://schemas.microsoft.com/office/drawing/2014/main" id="{A2FFF9C1-BFE9-F411-06CA-9AC1CE92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3">
            <a:extLst>
              <a:ext uri="{FF2B5EF4-FFF2-40B4-BE49-F238E27FC236}">
                <a16:creationId xmlns:a16="http://schemas.microsoft.com/office/drawing/2014/main" id="{C1C55A1E-6AC5-89A2-6C4E-5FA3E94EC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4">
            <a:extLst>
              <a:ext uri="{FF2B5EF4-FFF2-40B4-BE49-F238E27FC236}">
                <a16:creationId xmlns:a16="http://schemas.microsoft.com/office/drawing/2014/main" id="{64735F48-3E06-AA01-CC25-24EF41E7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A7F6E9-C749-48AE-8D41-BA9E0E0B56C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063125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>
            <a:extLst>
              <a:ext uri="{FF2B5EF4-FFF2-40B4-BE49-F238E27FC236}">
                <a16:creationId xmlns:a16="http://schemas.microsoft.com/office/drawing/2014/main" id="{E9AEB45D-7334-21C5-EB08-12BD48B71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1">
            <a:extLst>
              <a:ext uri="{FF2B5EF4-FFF2-40B4-BE49-F238E27FC236}">
                <a16:creationId xmlns:a16="http://schemas.microsoft.com/office/drawing/2014/main" id="{F9F3E1E7-9DF1-CE5A-4BE9-B6031E28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>
            <a:extLst>
              <a:ext uri="{FF2B5EF4-FFF2-40B4-BE49-F238E27FC236}">
                <a16:creationId xmlns:a16="http://schemas.microsoft.com/office/drawing/2014/main" id="{F5C41A7E-9173-C133-D181-101BD1429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7EC11-E693-462B-AEDD-4AC47A3952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13136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FC09921-9959-7ED9-4755-B798E1838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7F476C-17CE-3EDE-069A-F87F1BB0C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334208F-CAAB-78E9-B349-CACF3B3E6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74640F-3ED0-41CB-9C9C-567A7C5FD1D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251710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10">
            <a:extLst>
              <a:ext uri="{FF2B5EF4-FFF2-40B4-BE49-F238E27FC236}">
                <a16:creationId xmlns:a16="http://schemas.microsoft.com/office/drawing/2014/main" id="{FDBFC2C2-C041-17C2-0C6D-2BEB8A1EC6EA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Forma livre 15">
            <a:extLst>
              <a:ext uri="{FF2B5EF4-FFF2-40B4-BE49-F238E27FC236}">
                <a16:creationId xmlns:a16="http://schemas.microsoft.com/office/drawing/2014/main" id="{5E4BCA2A-AB1B-073E-A3A4-D5166725945E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riângulo retângulo 16">
            <a:extLst>
              <a:ext uri="{FF2B5EF4-FFF2-40B4-BE49-F238E27FC236}">
                <a16:creationId xmlns:a16="http://schemas.microsoft.com/office/drawing/2014/main" id="{861660C9-8805-0955-3FD8-062A0992CFF2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cxnSp>
        <p:nvCxnSpPr>
          <p:cNvPr id="8" name="Conector reto 4">
            <a:extLst>
              <a:ext uri="{FF2B5EF4-FFF2-40B4-BE49-F238E27FC236}">
                <a16:creationId xmlns:a16="http://schemas.microsoft.com/office/drawing/2014/main" id="{80FAA0A4-1FFE-F871-1667-95CFB9CDC6B8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19">
            <a:extLst>
              <a:ext uri="{FF2B5EF4-FFF2-40B4-BE49-F238E27FC236}">
                <a16:creationId xmlns:a16="http://schemas.microsoft.com/office/drawing/2014/main" id="{7FB354CD-9EB8-39E7-2F4E-84DE95997D1B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sp>
        <p:nvSpPr>
          <p:cNvPr id="10" name="Divisa 20">
            <a:extLst>
              <a:ext uri="{FF2B5EF4-FFF2-40B4-BE49-F238E27FC236}">
                <a16:creationId xmlns:a16="http://schemas.microsoft.com/office/drawing/2014/main" id="{29BFC6EF-9EDE-AA66-5B6C-040792F22C75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11" name="Espaço Reservado para Data 4">
            <a:extLst>
              <a:ext uri="{FF2B5EF4-FFF2-40B4-BE49-F238E27FC236}">
                <a16:creationId xmlns:a16="http://schemas.microsoft.com/office/drawing/2014/main" id="{E5AC1450-1EE9-2E8E-16CD-271E48A6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Rodapé 5">
            <a:extLst>
              <a:ext uri="{FF2B5EF4-FFF2-40B4-BE49-F238E27FC236}">
                <a16:creationId xmlns:a16="http://schemas.microsoft.com/office/drawing/2014/main" id="{5B2FE3B3-74BA-BB31-E881-4EBF41548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>
            <a:extLst>
              <a:ext uri="{FF2B5EF4-FFF2-40B4-BE49-F238E27FC236}">
                <a16:creationId xmlns:a16="http://schemas.microsoft.com/office/drawing/2014/main" id="{352C2182-55DD-B018-44BB-AD4470E20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454A19-B4EF-471F-BA6A-5AF3F87AC47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2551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>
            <a:extLst>
              <a:ext uri="{FF2B5EF4-FFF2-40B4-BE49-F238E27FC236}">
                <a16:creationId xmlns:a16="http://schemas.microsoft.com/office/drawing/2014/main" id="{7DF5ADAE-5431-8142-07E4-478EBA9386E0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7" name="Forma livre 11">
            <a:extLst>
              <a:ext uri="{FF2B5EF4-FFF2-40B4-BE49-F238E27FC236}">
                <a16:creationId xmlns:a16="http://schemas.microsoft.com/office/drawing/2014/main" id="{9B17E66B-8A0E-10E4-2F4B-BB9219AF421B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riângulo retângulo 13">
            <a:extLst>
              <a:ext uri="{FF2B5EF4-FFF2-40B4-BE49-F238E27FC236}">
                <a16:creationId xmlns:a16="http://schemas.microsoft.com/office/drawing/2014/main" id="{D0116670-A668-7288-FB65-BCDD4EDBFE1E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/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5A70D6C1-DF3F-F599-642E-6FF312CF3EBD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>
            <a:extLst>
              <a:ext uri="{FF2B5EF4-FFF2-40B4-BE49-F238E27FC236}">
                <a16:creationId xmlns:a16="http://schemas.microsoft.com/office/drawing/2014/main" id="{7E374DCB-A05B-704F-F7EF-B593F6ADB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1033" name="Espaço Reservado para Texto 29">
            <a:extLst>
              <a:ext uri="{FF2B5EF4-FFF2-40B4-BE49-F238E27FC236}">
                <a16:creationId xmlns:a16="http://schemas.microsoft.com/office/drawing/2014/main" id="{5F2CAD2C-859D-1CD1-7A50-26B9FE6A9F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  <a:endParaRPr lang="en-US" altLang="pt-BR"/>
          </a:p>
        </p:txBody>
      </p:sp>
      <p:sp>
        <p:nvSpPr>
          <p:cNvPr id="10" name="Espaço Reservado para Data 9">
            <a:extLst>
              <a:ext uri="{FF2B5EF4-FFF2-40B4-BE49-F238E27FC236}">
                <a16:creationId xmlns:a16="http://schemas.microsoft.com/office/drawing/2014/main" id="{C5952CCC-72C0-BB9B-7BC0-2E8589F95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>
            <a:extLst>
              <a:ext uri="{FF2B5EF4-FFF2-40B4-BE49-F238E27FC236}">
                <a16:creationId xmlns:a16="http://schemas.microsoft.com/office/drawing/2014/main" id="{07D4777B-7575-70E8-A609-9F2DA8282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>
            <a:extLst>
              <a:ext uri="{FF2B5EF4-FFF2-40B4-BE49-F238E27FC236}">
                <a16:creationId xmlns:a16="http://schemas.microsoft.com/office/drawing/2014/main" id="{0C01A00B-A4F9-1372-39F9-EC8D45184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0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E2951A-9A83-44EF-A86D-F5F3A73EEE7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97" r:id="rId1"/>
    <p:sldLayoutId id="2147484992" r:id="rId2"/>
    <p:sldLayoutId id="2147484998" r:id="rId3"/>
    <p:sldLayoutId id="2147484999" r:id="rId4"/>
    <p:sldLayoutId id="2147485000" r:id="rId5"/>
    <p:sldLayoutId id="2147485001" r:id="rId6"/>
    <p:sldLayoutId id="2147484993" r:id="rId7"/>
    <p:sldLayoutId id="2147485002" r:id="rId8"/>
    <p:sldLayoutId id="2147485003" r:id="rId9"/>
    <p:sldLayoutId id="2147484994" r:id="rId10"/>
    <p:sldLayoutId id="2147484995" r:id="rId11"/>
    <p:sldLayoutId id="21474849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2">
            <a:extLst>
              <a:ext uri="{FF2B5EF4-FFF2-40B4-BE49-F238E27FC236}">
                <a16:creationId xmlns:a16="http://schemas.microsoft.com/office/drawing/2014/main" id="{300D3B68-73EB-BF56-FE3A-C67D718259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" t="4602" r="32665" b="30261"/>
          <a:stretch/>
        </p:blipFill>
        <p:spPr bwMode="auto">
          <a:xfrm>
            <a:off x="1235745" y="2164890"/>
            <a:ext cx="7056235" cy="3424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036B721B-D3FC-2FAE-5EA3-1064DC085E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64F9D2E8-ACCF-0567-6E54-54AFB93BB7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490665"/>
              </p:ext>
            </p:extLst>
          </p:nvPr>
        </p:nvGraphicFramePr>
        <p:xfrm>
          <a:off x="303213" y="1965325"/>
          <a:ext cx="8537575" cy="3414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9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5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4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226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2.024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2.025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2.026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800" dirty="0"/>
                    </a:p>
                  </a:txBody>
                  <a:tcPr marL="6549" marR="6549" marT="654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Corrente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Corrente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Valor Corrente</a:t>
                      </a: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1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81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Receita 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137.970.000,00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144.868.500,00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152.111.925,00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Receitas Primárias (I)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135.647.000,00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142.429.350,00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149.550.817,50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Despesa 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137.970.000,00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144.868.500,00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152.111.925,00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Despesas Primárias (II)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133.440.000,00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140.112.000,00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147.117.600,00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Resultado Primário (III) = (I – II)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4.530.000,00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4.756.500,00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4.994.325,00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Resultado Nominal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1.050.000,00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1.102.500,00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Dívida Pública Consolidada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Dívida Consolidada Líquida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-7.500.000,00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-8.000.000,00</a:t>
                      </a:r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1EC7F0A2-8843-DF52-03A5-D7E4B02586D4}"/>
              </a:ext>
            </a:extLst>
          </p:cNvPr>
          <p:cNvSpPr txBox="1">
            <a:spLocks/>
          </p:cNvSpPr>
          <p:nvPr/>
        </p:nvSpPr>
        <p:spPr>
          <a:xfrm>
            <a:off x="-107950" y="1170769"/>
            <a:ext cx="9144000" cy="794916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1 - Metas ANUAIS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1E864754-2DB8-1609-B086-1007A0FE3B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4E9CEC2-1154-78C0-CDD0-E2391951BBB8}"/>
              </a:ext>
            </a:extLst>
          </p:cNvPr>
          <p:cNvSpPr txBox="1">
            <a:spLocks/>
          </p:cNvSpPr>
          <p:nvPr/>
        </p:nvSpPr>
        <p:spPr>
          <a:xfrm>
            <a:off x="7136" y="1221222"/>
            <a:ext cx="9144000" cy="623602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2 - Avaliação DO CUMPRIMENTO DAS Metas do exercício anterior </a:t>
            </a:r>
          </a:p>
        </p:txBody>
      </p:sp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58F8683-818A-679E-6AFA-01ECBB79B967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1893888"/>
          <a:ext cx="8785226" cy="37433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1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7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8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2076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Metas Previstas em 2022</a:t>
                      </a: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Metas Realizadas </a:t>
                      </a:r>
                    </a:p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 2022</a:t>
                      </a:r>
                    </a:p>
                    <a:p>
                      <a:pPr algn="ctr" fontAlgn="b"/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</a:t>
                      </a:r>
                    </a:p>
                    <a:p>
                      <a:pPr algn="ctr" fontAlgn="ctr"/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        </a:t>
                      </a:r>
                      <a:r>
                        <a:rPr lang="pt-BR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%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97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 = (</a:t>
                      </a:r>
                      <a:r>
                        <a:rPr lang="pt-BR" sz="16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b-a</a:t>
                      </a:r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(c/a) x 100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61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6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81.035.547,00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107.185.785,76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pt-BR" sz="16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26.150.238,76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pt-BR" sz="16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32,27%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257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Primárias (I)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80.961.257,00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104.227.922,84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23.266.665,84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28,73%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631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81.035.547,00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100.059.448,87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19.023.901,87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23,47%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631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Primárias (II)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78.135.547,00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89.816.602,61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11.681.055,61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14,95%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97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Primário </a:t>
                      </a: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(III) = (I–II)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2.825.710,00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14.411.320,23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11.585.610,23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410.00%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2973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Nominal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15.690.661,62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15.190.661,62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3.038,13%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631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Pública Consolidada 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2.825.710,00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14.411.320,23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11.585.610,23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410,00%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631">
                <a:tc>
                  <a:txBody>
                    <a:bodyPr/>
                    <a:lstStyle/>
                    <a:p>
                      <a:pPr algn="just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Consolidada Líquida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-20.673.748,15</a:t>
                      </a:r>
                    </a:p>
                  </a:txBody>
                  <a:tcPr marL="9090" marR="9090" marT="908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-15.673.478,15</a:t>
                      </a: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313,47%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90" marR="9090" marT="908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43B75CAC-B4C4-DE15-1940-E369E9142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5A8F9B-EB75-54E7-FD19-19CF660C7FCC}"/>
              </a:ext>
            </a:extLst>
          </p:cNvPr>
          <p:cNvSpPr txBox="1">
            <a:spLocks/>
          </p:cNvSpPr>
          <p:nvPr/>
        </p:nvSpPr>
        <p:spPr>
          <a:xfrm>
            <a:off x="2806" y="1196752"/>
            <a:ext cx="9144000" cy="1008063"/>
          </a:xfrm>
          <a:prstGeom prst="rect">
            <a:avLst/>
          </a:prstGeom>
          <a:noFill/>
          <a:effectLst/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3</a:t>
            </a:r>
          </a:p>
          <a:p>
            <a:pPr algn="ctr" defTabSz="914400">
              <a:defRPr/>
            </a:pP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FISCAIS ATUAIS COMPARADAS COM OS 3 Exercícios ANTERIORES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26514BD1-3C11-5795-449D-944456CF6649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2349500"/>
          <a:ext cx="8785225" cy="2234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5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1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2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92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3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7022" marR="7022" marT="701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71.353.255,36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81.035.547,00</a:t>
                      </a:r>
                    </a:p>
                  </a:txBody>
                  <a:tcPr marL="7022" marR="7022" marT="70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125.500.000,00</a:t>
                      </a:r>
                    </a:p>
                  </a:txBody>
                  <a:tcPr marL="7022" marR="7022" marT="70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59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Primárias (I)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71.224.089,96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80.961.257,00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123.722.500,00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71.353.255,36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81.035.547,00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125.000.000,00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Primárias (II)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69.220.255,36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78.135.547,00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121.400.000,00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Primário(III)=(I-II)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2.003.834,60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2.825.710,00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2.322.500,00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Pública Consolidada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781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Consolidada Líquida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-5.000.000,00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-5.000.000,00</a:t>
                      </a:r>
                    </a:p>
                  </a:txBody>
                  <a:tcPr marL="7022" marR="7022" marT="701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B28BA077-D091-A59C-F700-C81397352F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14268EE-614B-E21B-2960-707916489BFE}"/>
              </a:ext>
            </a:extLst>
          </p:cNvPr>
          <p:cNvGraphicFramePr>
            <a:graphicFrameLocks noGrp="1"/>
          </p:cNvGraphicFramePr>
          <p:nvPr/>
        </p:nvGraphicFramePr>
        <p:xfrm>
          <a:off x="179388" y="2359025"/>
          <a:ext cx="8715375" cy="21566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7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061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ESPECIFICAÇÃO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2026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137.970.000,00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144.868.500,00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152.111.925,00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Primárias (I)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137.970.000,00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144.868.500,00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152.111.925,00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 Total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137.970.000,00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144.868.500,00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152.111.925,00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Primárias (II)</a:t>
                      </a:r>
                      <a:endParaRPr lang="pt-BR" sz="1600" b="1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133.440.000,00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140.112.000,00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147.117.600,00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Primário(III)=(I-II)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4.530.000,00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4.756.500,00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4.994.325,00</a:t>
                      </a: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Pública Consolidada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0744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Dívida Consolidada Líquida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023" marR="7023" marT="702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-7.500.000,00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-8.000.000,00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549" marR="6549" marT="654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43043FB8-97F7-B872-DDE3-A36D9446A4AB}"/>
              </a:ext>
            </a:extLst>
          </p:cNvPr>
          <p:cNvSpPr txBox="1">
            <a:spLocks/>
          </p:cNvSpPr>
          <p:nvPr/>
        </p:nvSpPr>
        <p:spPr>
          <a:xfrm>
            <a:off x="2806" y="1196752"/>
            <a:ext cx="9144000" cy="1008063"/>
          </a:xfrm>
          <a:prstGeom prst="rect">
            <a:avLst/>
          </a:prstGeom>
          <a:noFill/>
          <a:effectLst/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3</a:t>
            </a:r>
          </a:p>
          <a:p>
            <a:pPr algn="ctr" defTabSz="914400">
              <a:defRPr/>
            </a:pPr>
            <a:r>
              <a:rPr lang="pt-BR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FISCAIS ATUAIS COMPARADAS COM OS 3 Exercícios ANTERIORES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54C071F-C266-13AE-B75E-FD8D8226E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F286C1E-A77B-292E-E7D9-97F3CC701C6A}"/>
              </a:ext>
            </a:extLst>
          </p:cNvPr>
          <p:cNvSpPr txBox="1">
            <a:spLocks/>
          </p:cNvSpPr>
          <p:nvPr/>
        </p:nvSpPr>
        <p:spPr>
          <a:xfrm>
            <a:off x="0" y="1403104"/>
            <a:ext cx="8964488" cy="513728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4 - EVOLUÇÃO DO PL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6F351F18-CDA1-FAE8-3637-CC33B602614B}"/>
              </a:ext>
            </a:extLst>
          </p:cNvPr>
          <p:cNvGraphicFramePr>
            <a:graphicFrameLocks noGrp="1"/>
          </p:cNvGraphicFramePr>
          <p:nvPr/>
        </p:nvGraphicFramePr>
        <p:xfrm>
          <a:off x="449263" y="2133600"/>
          <a:ext cx="8245475" cy="3354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61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3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5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9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LÍQUIDO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8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</a:t>
                      </a:r>
                      <a:r>
                        <a:rPr lang="pt-BR" sz="2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Acumul</a:t>
                      </a:r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59.862.157,35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87,28%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229"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LÍQUIDO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8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Acumulado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43.251.869,93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35,31%</a:t>
                      </a:r>
                      <a:endParaRPr lang="pt-BR" sz="20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229"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22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PATRIMÔNIO LÍQUIDO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83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Resultado Acumulado</a:t>
                      </a:r>
                      <a:endParaRPr lang="pt-BR" sz="2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31.962.813,69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9C62488F-AA62-8F0E-6098-C885DCD08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A6E08EB-7919-74FD-F97D-E73F4DE5885F}"/>
              </a:ext>
            </a:extLst>
          </p:cNvPr>
          <p:cNvSpPr txBox="1">
            <a:spLocks/>
          </p:cNvSpPr>
          <p:nvPr/>
        </p:nvSpPr>
        <p:spPr>
          <a:xfrm>
            <a:off x="107948" y="1412875"/>
            <a:ext cx="8999539" cy="575966"/>
          </a:xfrm>
          <a:prstGeom prst="rect">
            <a:avLst/>
          </a:prstGeom>
          <a:noFill/>
          <a:effectLst/>
        </p:spPr>
        <p:txBody>
          <a:bodyPr anchor="ctr">
            <a:normAutofit fontScale="525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5</a:t>
            </a:r>
          </a:p>
          <a:p>
            <a:pPr algn="ctr" defTabSz="914400">
              <a:defRPr/>
            </a:pP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ORIGEM E APLICAÇÃO DOS RECURSOS OBTIDOS COM ALIENAÇÃO DE ATIVOS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13AD48B-1456-16DD-3C7D-CCD277762698}"/>
              </a:ext>
            </a:extLst>
          </p:cNvPr>
          <p:cNvGraphicFramePr>
            <a:graphicFrameLocks noGrp="1"/>
          </p:cNvGraphicFramePr>
          <p:nvPr/>
        </p:nvGraphicFramePr>
        <p:xfrm>
          <a:off x="546100" y="2349500"/>
          <a:ext cx="7913687" cy="2881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3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3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9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4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00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REALIZADAS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87"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DE CAPITAL - ALIENAÇÃO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pt-BR" sz="2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190.610,00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187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Rendimentos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5.438,35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2.349,05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1.099,35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88">
                <a:tc>
                  <a:txBody>
                    <a:bodyPr/>
                    <a:lstStyle/>
                    <a:p>
                      <a:pPr algn="ctr" fontAlgn="t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EXECUTADAS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40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Investimentos</a:t>
                      </a:r>
                      <a:endParaRPr lang="pt-BR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51.500,00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72.397,13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41.230,00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321"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6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FINANCEIRO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4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34.369,62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149.379,60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150.479,35</a:t>
                      </a:r>
                    </a:p>
                  </a:txBody>
                  <a:tcPr marL="9525" marR="9525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114D8476-0F92-3988-6EC3-F1B83776E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F391BB64-07A9-8D83-C6C2-5733FF91234E}"/>
              </a:ext>
            </a:extLst>
          </p:cNvPr>
          <p:cNvSpPr txBox="1">
            <a:spLocks/>
          </p:cNvSpPr>
          <p:nvPr/>
        </p:nvSpPr>
        <p:spPr>
          <a:xfrm>
            <a:off x="107948" y="1412875"/>
            <a:ext cx="8999539" cy="575966"/>
          </a:xfrm>
          <a:prstGeom prst="rect">
            <a:avLst/>
          </a:prstGeom>
          <a:noFill/>
          <a:effectLst/>
        </p:spPr>
        <p:txBody>
          <a:bodyPr anchor="ctr">
            <a:normAutofit fontScale="525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5</a:t>
            </a:r>
          </a:p>
          <a:p>
            <a:pPr algn="ctr" defTabSz="914400">
              <a:defRPr/>
            </a:pP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ORIGEM E APLICAÇÃO DOS RECURSOS OBTIDOS COM ALIENAÇÃO DE ATIVOS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DA19E932-B935-C84B-29E9-7373F301F5FD}"/>
              </a:ext>
            </a:extLst>
          </p:cNvPr>
          <p:cNvGraphicFramePr>
            <a:graphicFrameLocks noGrp="1"/>
          </p:cNvGraphicFramePr>
          <p:nvPr/>
        </p:nvGraphicFramePr>
        <p:xfrm>
          <a:off x="546100" y="2349500"/>
          <a:ext cx="7986713" cy="2881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4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4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09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REALIZADAS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87">
                <a:tc>
                  <a:txBody>
                    <a:bodyPr/>
                    <a:lstStyle/>
                    <a:p>
                      <a:pPr algn="ctr" fontAlgn="t"/>
                      <a:r>
                        <a:rPr lang="pt-BR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RECEITAS DE CAPITAL - ALIENAÇÃO</a:t>
                      </a:r>
                      <a:endParaRPr lang="pt-BR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1.165.115,00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187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Rendimentos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12.366,92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5.438,35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088">
                <a:tc>
                  <a:txBody>
                    <a:bodyPr/>
                    <a:lstStyle/>
                    <a:p>
                      <a:pPr algn="ctr" fontAlgn="t"/>
                      <a:endParaRPr lang="pt-BR" sz="11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DESPESAS EXECUTADAS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40">
                <a:tc>
                  <a:txBody>
                    <a:bodyPr/>
                    <a:lstStyle/>
                    <a:p>
                      <a:pPr algn="ctr" fontAlgn="t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Investimentos</a:t>
                      </a:r>
                      <a:endParaRPr lang="pt-BR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36.680,00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51.500,00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321"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2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969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FINANCEIRO</a:t>
                      </a:r>
                      <a:endParaRPr lang="pt-BR" sz="1800" b="1" i="0" u="sng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49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</a:t>
                      </a:r>
                      <a:endParaRPr lang="pt-BR" sz="2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1.140.801,92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20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34.369,62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0E8331E1-6265-83A9-D3C3-785001B6A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8268499-CCDF-46A2-A4C1-4EC4E00F96EB}"/>
              </a:ext>
            </a:extLst>
          </p:cNvPr>
          <p:cNvSpPr txBox="1">
            <a:spLocks/>
          </p:cNvSpPr>
          <p:nvPr/>
        </p:nvSpPr>
        <p:spPr>
          <a:xfrm>
            <a:off x="359532" y="1449170"/>
            <a:ext cx="8424936" cy="1008112"/>
          </a:xfrm>
          <a:prstGeom prst="rect">
            <a:avLst/>
          </a:prstGeom>
          <a:noFill/>
          <a:effectLst/>
        </p:spPr>
        <p:txBody>
          <a:bodyPr anchor="ctr">
            <a:normAutofit fontScale="375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6</a:t>
            </a:r>
          </a:p>
          <a:p>
            <a:pPr algn="ctr" defTabSz="914400">
              <a:defRPr/>
            </a:pPr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DA SITUAÇÃO FINANCEIRA E ATUARIAL DO RPPS – REGIME PRÓPRIO DE PREVIDÊNCIA SOCIAL</a:t>
            </a:r>
          </a:p>
        </p:txBody>
      </p:sp>
      <p:sp>
        <p:nvSpPr>
          <p:cNvPr id="95235" name="Retângulo 2">
            <a:extLst>
              <a:ext uri="{FF2B5EF4-FFF2-40B4-BE49-F238E27FC236}">
                <a16:creationId xmlns:a16="http://schemas.microsoft.com/office/drawing/2014/main" id="{3347403C-36AD-CA6D-A1F6-9E87A3CF33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2854325"/>
            <a:ext cx="7345362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algn="ctr" defTabSz="914400"/>
            <a:r>
              <a:rPr lang="pt-BR" altLang="pt-BR" sz="3200" b="1">
                <a:solidFill>
                  <a:schemeClr val="tx1"/>
                </a:solidFill>
                <a:cs typeface="Arial" panose="020B0604020202020204" pitchFamily="34" charset="0"/>
              </a:rPr>
              <a:t>RPPS – REGIME PRÓPRIO DE PREVIDÊNCIA SOCIAL</a:t>
            </a:r>
          </a:p>
          <a:p>
            <a:pPr algn="ctr" defTabSz="914400"/>
            <a:endParaRPr lang="pt-BR" altLang="pt-BR" sz="3200" b="1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914400"/>
            <a:r>
              <a:rPr lang="pt-BR" altLang="pt-BR" sz="3200" b="1">
                <a:solidFill>
                  <a:schemeClr val="tx1"/>
                </a:solidFill>
                <a:cs typeface="Arial" panose="020B0604020202020204" pitchFamily="34" charset="0"/>
              </a:rPr>
              <a:t>Extinto ATRAVÉS DA LEI 1.335/2005</a:t>
            </a:r>
          </a:p>
          <a:p>
            <a:pPr algn="ctr" defTabSz="914400"/>
            <a:r>
              <a:rPr lang="pt-BR" altLang="pt-BR" sz="3200" b="1">
                <a:solidFill>
                  <a:schemeClr val="tx1"/>
                </a:solidFill>
                <a:cs typeface="Arial" panose="020B0604020202020204" pitchFamily="34" charset="0"/>
              </a:rPr>
              <a:t>De 23/12/2005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85602C6-5B12-66E6-2D64-676912814F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0E96260E-9E63-3A60-48FD-DF72F2311BAC}"/>
              </a:ext>
            </a:extLst>
          </p:cNvPr>
          <p:cNvSpPr txBox="1">
            <a:spLocks/>
          </p:cNvSpPr>
          <p:nvPr/>
        </p:nvSpPr>
        <p:spPr>
          <a:xfrm>
            <a:off x="611560" y="1556792"/>
            <a:ext cx="7992888" cy="864096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7</a:t>
            </a:r>
          </a:p>
          <a:p>
            <a:pPr algn="ctr" defTabSz="914400">
              <a:defRPr/>
            </a:pPr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Estimativa e compensação da renúncia de receita</a:t>
            </a:r>
          </a:p>
        </p:txBody>
      </p:sp>
      <p:sp>
        <p:nvSpPr>
          <p:cNvPr id="97283" name="CaixaDeTexto 2">
            <a:extLst>
              <a:ext uri="{FF2B5EF4-FFF2-40B4-BE49-F238E27FC236}">
                <a16:creationId xmlns:a16="http://schemas.microsoft.com/office/drawing/2014/main" id="{016CA7CB-6083-07FD-F25A-06855AE4A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7975" y="2890838"/>
            <a:ext cx="652621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pt-BR" altLang="pt-BR" sz="4000">
                <a:solidFill>
                  <a:schemeClr val="tx1"/>
                </a:solidFill>
              </a:rPr>
              <a:t>NÃO HÁ PREVISÃO PARA </a:t>
            </a:r>
          </a:p>
          <a:p>
            <a:pPr algn="ctr"/>
            <a:r>
              <a:rPr lang="pt-BR" altLang="pt-BR" sz="4000">
                <a:solidFill>
                  <a:schemeClr val="tx1"/>
                </a:solidFill>
              </a:rPr>
              <a:t>RENÚNCIA DE RECEITA </a:t>
            </a:r>
          </a:p>
          <a:p>
            <a:pPr algn="ctr"/>
            <a:r>
              <a:rPr lang="pt-BR" altLang="pt-BR" sz="4000">
                <a:solidFill>
                  <a:schemeClr val="tx1"/>
                </a:solidFill>
              </a:rPr>
              <a:t>PARA O EXERCÍCIO 2024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AC0C313-6DDB-27C3-EA3D-33902EDBED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1BF6FE-B7C4-7308-71D7-C97F27C2FD4F}"/>
              </a:ext>
            </a:extLst>
          </p:cNvPr>
          <p:cNvSpPr txBox="1">
            <a:spLocks/>
          </p:cNvSpPr>
          <p:nvPr/>
        </p:nvSpPr>
        <p:spPr>
          <a:xfrm>
            <a:off x="0" y="1340768"/>
            <a:ext cx="9144000" cy="772470"/>
          </a:xfrm>
          <a:prstGeom prst="rect">
            <a:avLst/>
          </a:prstGeom>
          <a:noFill/>
          <a:effectLst/>
        </p:spPr>
        <p:txBody>
          <a:bodyPr anchor="ctr">
            <a:normAutofit fontScale="60000" lnSpcReduction="2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 8</a:t>
            </a:r>
          </a:p>
          <a:p>
            <a:pPr algn="ctr" defTabSz="914400">
              <a:defRPr/>
            </a:pPr>
            <a:r>
              <a:rPr lang="pt-B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Margem de expansão das despesas obrigatórias de caráter continuado - DOCC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53980B71-E8EF-F221-B7CA-F506E3E0A08C}"/>
              </a:ext>
            </a:extLst>
          </p:cNvPr>
          <p:cNvGraphicFramePr>
            <a:graphicFrameLocks noGrp="1"/>
          </p:cNvGraphicFramePr>
          <p:nvPr/>
        </p:nvGraphicFramePr>
        <p:xfrm>
          <a:off x="411163" y="2081213"/>
          <a:ext cx="8372475" cy="3207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7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9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60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EVENTOS</a:t>
                      </a:r>
                      <a:endParaRPr lang="pt-BR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Previsto para 2024</a:t>
                      </a:r>
                      <a:endParaRPr lang="pt-BR" sz="18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Aumento Permanente da Receita  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14.370.000,00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 Transferências Constitucionais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10.575.400,00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 Transferências ao FUNDEB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2.500.000,00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Final do Aumento Permanente de Receita  (I)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1.294.600,00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Redução Permanente de Despesa (II)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300.000,00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Margem Bruta  (III) = (I+II)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1.594.600,00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087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Utilizado da Margem Bruta (IV)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1.100.000,00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Novas DOCC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0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1.100.000,00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Novas DOCC geradas por PPP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0,00</a:t>
                      </a:r>
                      <a:endParaRPr lang="pt-BR" sz="18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784">
                <a:tc>
                  <a:txBody>
                    <a:bodyPr/>
                    <a:lstStyle/>
                    <a:p>
                      <a:pPr algn="l" fontAlgn="t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Margem Líquida de Expansão de DOCC (V) = (III-IV)</a:t>
                      </a:r>
                      <a:endParaRPr lang="pt-BR" sz="18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t-BR" sz="18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494.600,00</a:t>
                      </a:r>
                    </a:p>
                  </a:txBody>
                  <a:tcPr marL="9526" marR="9526" marT="9523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81D38222-E7E8-6498-2CA9-18D63BA8F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icture 53">
            <a:extLst>
              <a:ext uri="{FF2B5EF4-FFF2-40B4-BE49-F238E27FC236}">
                <a16:creationId xmlns:a16="http://schemas.microsoft.com/office/drawing/2014/main" id="{197D875A-4C68-B743-BA81-AAAD38C36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856932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9FB247DB-ADC0-BBC9-E1EC-13ABE27A3467}"/>
              </a:ext>
            </a:extLst>
          </p:cNvPr>
          <p:cNvSpPr/>
          <p:nvPr/>
        </p:nvSpPr>
        <p:spPr>
          <a:xfrm>
            <a:off x="3608246" y="4653136"/>
            <a:ext cx="151216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54279" name="Imagem 2" descr="Texto&#10;&#10;Descrição gerada automaticamente">
            <a:extLst>
              <a:ext uri="{FF2B5EF4-FFF2-40B4-BE49-F238E27FC236}">
                <a16:creationId xmlns:a16="http://schemas.microsoft.com/office/drawing/2014/main" id="{0B3BB253-5CDE-948D-CC5D-587B9B8D8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488" y="4605338"/>
            <a:ext cx="815975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>
            <a:extLst>
              <a:ext uri="{FF2B5EF4-FFF2-40B4-BE49-F238E27FC236}">
                <a16:creationId xmlns:a16="http://schemas.microsoft.com/office/drawing/2014/main" id="{86F16341-33E1-878D-5BA7-09CEED3CC74E}"/>
              </a:ext>
            </a:extLst>
          </p:cNvPr>
          <p:cNvSpPr/>
          <p:nvPr/>
        </p:nvSpPr>
        <p:spPr>
          <a:xfrm>
            <a:off x="1850526" y="4582249"/>
            <a:ext cx="1065289" cy="3954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54283" name="Imagem 2" descr="Texto&#10;&#10;Descrição gerada automaticamente">
            <a:extLst>
              <a:ext uri="{FF2B5EF4-FFF2-40B4-BE49-F238E27FC236}">
                <a16:creationId xmlns:a16="http://schemas.microsoft.com/office/drawing/2014/main" id="{AF8CC8A3-6B68-19CD-9430-E1CBD79DC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63" y="4608513"/>
            <a:ext cx="681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F996F369-11DC-CA08-481E-8B455BE3FD3C}"/>
              </a:ext>
            </a:extLst>
          </p:cNvPr>
          <p:cNvSpPr/>
          <p:nvPr/>
        </p:nvSpPr>
        <p:spPr>
          <a:xfrm>
            <a:off x="5812844" y="4617692"/>
            <a:ext cx="996487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54287" name="Imagem 2" descr="Texto&#10;&#10;Descrição gerada automaticamente">
            <a:extLst>
              <a:ext uri="{FF2B5EF4-FFF2-40B4-BE49-F238E27FC236}">
                <a16:creationId xmlns:a16="http://schemas.microsoft.com/office/drawing/2014/main" id="{DC87AD55-78DF-7721-FD56-F63FF97489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4586288"/>
            <a:ext cx="720725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912EE5D8-E7FA-BA92-FC59-345E661AA5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D21A2237-F0F7-F4BE-BA19-9C7BF7389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914114"/>
              </p:ext>
            </p:extLst>
          </p:nvPr>
        </p:nvGraphicFramePr>
        <p:xfrm>
          <a:off x="467544" y="1700808"/>
          <a:ext cx="8077200" cy="40624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7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28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PREFEITURA</a:t>
                      </a:r>
                      <a:endParaRPr lang="pt-BR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2024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13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0000 – Encargos Públicos Gerais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R$ 4.490.000,00 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47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0001 – Pavimentação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R$ 6.302.000,00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1712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0002 –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Gestão Administrativa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R$ 45.467.600,00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264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0003 – Assistência Social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R$ 4.749.800,00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1712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0004 – Saúde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R$ 23.848.290,00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155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0005 – Educação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R$ 48.957.310,00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1712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9999 – Reserva de Contingência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R$ 530.000,00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16"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R$ 134.345.000,000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C2E5057C-69DA-0C16-1881-015D8BEA10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0B7E3F0-AC71-D585-E074-89AB92DE1245}"/>
              </a:ext>
            </a:extLst>
          </p:cNvPr>
          <p:cNvGraphicFramePr>
            <a:graphicFrameLocks noGrp="1"/>
          </p:cNvGraphicFramePr>
          <p:nvPr/>
        </p:nvGraphicFramePr>
        <p:xfrm>
          <a:off x="527050" y="2085975"/>
          <a:ext cx="8077200" cy="2549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6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119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CÂMARA</a:t>
                      </a:r>
                      <a:endParaRPr lang="pt-BR" sz="4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2024</a:t>
                      </a:r>
                      <a:endParaRPr lang="pt-BR" sz="2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0006 – Manutenção da Ação Legislativa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R$ 827.000,00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447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0007 – Gestão e Manutenção das Atividades Administrativas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R$ 1.932.000,00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447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0008 –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Conservação, Investimentos e Melhorias da Câmara Municipal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R$ 866.000,00</a:t>
                      </a:r>
                      <a:endParaRPr lang="pt-BR" sz="1800" dirty="0">
                        <a:effectLst/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492"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R$ 3.625.000,000</a:t>
                      </a:r>
                    </a:p>
                  </a:txBody>
                  <a:tcPr marL="44447" marR="444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E537EEA5-8213-DA0B-C77D-7E9059927D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864C0383-FF83-2465-554A-D08C9C989B5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68313" y="2867025"/>
            <a:ext cx="8567737" cy="2722563"/>
          </a:xfrm>
        </p:spPr>
        <p:txBody>
          <a:bodyPr lIns="90000" tIns="46800" rIns="90000" bIns="46800"/>
          <a:lstStyle/>
          <a:p>
            <a:pPr marL="0" indent="0" eaLnBrk="1" hangingPunct="1">
              <a:spcBef>
                <a:spcPts val="975"/>
              </a:spcBef>
              <a:buFont typeface="Arial" panose="020B0604020202020204" pitchFamily="34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39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975"/>
              </a:spcBef>
              <a:buFont typeface="Arial" panose="020B0604020202020204" pitchFamily="34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9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 Orçamentária Anual - LOA</a:t>
            </a:r>
          </a:p>
          <a:p>
            <a:pPr marL="0" indent="0" algn="ctr" eaLnBrk="1" hangingPunct="1">
              <a:spcBef>
                <a:spcPts val="975"/>
              </a:spcBef>
              <a:buFont typeface="Arial" panose="020B0604020202020204" pitchFamily="34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altLang="pt-BR" sz="3900" b="1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7764" name="Picture 5" descr="Matérias Orçamentárias - LOA 2024, PPA 2024/2027 e LDO 2024">
            <a:extLst>
              <a:ext uri="{FF2B5EF4-FFF2-40B4-BE49-F238E27FC236}">
                <a16:creationId xmlns:a16="http://schemas.microsoft.com/office/drawing/2014/main" id="{2A67C468-4297-80DC-74AF-7EDE543BD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47825"/>
            <a:ext cx="1125537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B31EE481-2EBA-E343-F914-FB5BE0B2EC04}"/>
              </a:ext>
            </a:extLst>
          </p:cNvPr>
          <p:cNvSpPr txBox="1"/>
          <p:nvPr/>
        </p:nvSpPr>
        <p:spPr>
          <a:xfrm>
            <a:off x="1049338" y="2027238"/>
            <a:ext cx="4032250" cy="655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600" dirty="0">
                <a:solidFill>
                  <a:schemeClr val="tx1"/>
                </a:solidFill>
              </a:rPr>
              <a:t> Proposta</a:t>
            </a:r>
            <a:r>
              <a:rPr lang="pt-BR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pt-BR" sz="3600" dirty="0">
                <a:ln w="0"/>
                <a:solidFill>
                  <a:schemeClr val="tx1"/>
                </a:solidFill>
              </a:rPr>
              <a:t>2024</a:t>
            </a:r>
            <a:endParaRPr lang="pt-BR" sz="36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EBD623E-2E63-99A4-F40B-DD1F8AA5D3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F9602C1F-3A93-28D9-7CDC-E3061FB2A889}"/>
              </a:ext>
            </a:extLst>
          </p:cNvPr>
          <p:cNvSpPr/>
          <p:nvPr/>
        </p:nvSpPr>
        <p:spPr>
          <a:xfrm>
            <a:off x="468313" y="1873250"/>
            <a:ext cx="8118475" cy="46228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defTabSz="914400" eaLnBrk="1" hangingPunct="1">
              <a:lnSpc>
                <a:spcPct val="15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600" kern="0" dirty="0">
                <a:solidFill>
                  <a:srgbClr val="000000"/>
                </a:solidFill>
                <a:latin typeface="Arial"/>
                <a:ea typeface="+mn-ea"/>
              </a:rPr>
              <a:t>   </a:t>
            </a:r>
            <a:r>
              <a:rPr lang="pt-BR" altLang="pt-BR" sz="2800" kern="0" dirty="0">
                <a:solidFill>
                  <a:srgbClr val="000000"/>
                </a:solidFill>
                <a:latin typeface="Arial"/>
                <a:ea typeface="+mn-ea"/>
              </a:rPr>
              <a:t>ESTIMA a RECEITA e FIXA a DESPESA do município de Miracatu para o exercício financeiro de  2024</a:t>
            </a:r>
          </a:p>
          <a:p>
            <a:pPr marL="342900" indent="-342900" algn="just" defTabSz="914400" eaLnBrk="1" hangingPunct="1">
              <a:lnSpc>
                <a:spcPct val="15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sz="2800" dirty="0">
                <a:solidFill>
                  <a:schemeClr val="tx1"/>
                </a:solidFill>
                <a:latin typeface="Arial" charset="0"/>
              </a:rPr>
              <a:t>	O orçamento do município é uma Peça de Planejamento que tem o objetivo de direcionar o administrador para o gerenciamento dos recursos públicos.</a:t>
            </a:r>
            <a:endParaRPr lang="pt-BR" altLang="pt-BR" sz="28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sp>
        <p:nvSpPr>
          <p:cNvPr id="119811" name="Retângulo 2">
            <a:extLst>
              <a:ext uri="{FF2B5EF4-FFF2-40B4-BE49-F238E27FC236}">
                <a16:creationId xmlns:a16="http://schemas.microsoft.com/office/drawing/2014/main" id="{9217207E-8598-57F4-9DC2-D688378FB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388" y="1303338"/>
            <a:ext cx="8280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eaLnBrk="1" hangingPunct="1">
              <a:spcBef>
                <a:spcPts val="975"/>
              </a:spcBef>
              <a:buFont typeface="Arial" panose="020B0604020202020204" pitchFamily="34" charset="0"/>
              <a:buNone/>
            </a:pPr>
            <a:r>
              <a:rPr lang="pt-BR" altLang="pt-BR" sz="3200" b="1" u="sng">
                <a:solidFill>
                  <a:srgbClr val="0070C0"/>
                </a:solidFill>
                <a:cs typeface="Arial" panose="020B0604020202020204" pitchFamily="34" charset="0"/>
              </a:rPr>
              <a:t>Lei Orçamentária Anual - LOA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30BEE131-B4CD-257C-E67A-0030DF3B4F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1FF6D57E-012C-F31D-6295-4514696D93B4}"/>
              </a:ext>
            </a:extLst>
          </p:cNvPr>
          <p:cNvSpPr/>
          <p:nvPr/>
        </p:nvSpPr>
        <p:spPr>
          <a:xfrm>
            <a:off x="133350" y="1484313"/>
            <a:ext cx="8569325" cy="438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defTabSz="914400" eaLnBrk="1" hangingPunct="1">
              <a:lnSpc>
                <a:spcPct val="8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800" b="1" kern="0" dirty="0">
                <a:solidFill>
                  <a:srgbClr val="0070C0"/>
                </a:solidFill>
                <a:latin typeface="Arial"/>
                <a:ea typeface="+mn-ea"/>
              </a:rPr>
              <a:t>PREVISÃO DAS RECEITAS 2024</a:t>
            </a:r>
            <a:endParaRPr lang="pt-BR" altLang="pt-BR" sz="26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0D4B55B5-F62B-0A09-AA8C-E02DD160D3F7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2079625"/>
          <a:ext cx="8353425" cy="2741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701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3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 – RECEITAS CORRENTES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113.802.000,00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1.1 - Receita Tributária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15.497.100,00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1.2 - Contribuição de Contribuições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602.000,00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1.3 - Receita Patrimonial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2.558.000,00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1.4 - Receita Agropecuária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    1.000,00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3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1.6 - Receita de Serviços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    4.000,00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7" marR="9527" marT="953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EF63A965-E887-1C02-D3BC-D980E199DD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7097291E-6A16-9EB6-3167-F87D826D48A4}"/>
              </a:ext>
            </a:extLst>
          </p:cNvPr>
          <p:cNvSpPr/>
          <p:nvPr/>
        </p:nvSpPr>
        <p:spPr>
          <a:xfrm>
            <a:off x="133350" y="1484313"/>
            <a:ext cx="8569325" cy="438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defTabSz="914400" eaLnBrk="1" hangingPunct="1">
              <a:lnSpc>
                <a:spcPct val="8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800" b="1" kern="0" dirty="0">
                <a:solidFill>
                  <a:srgbClr val="0070C0"/>
                </a:solidFill>
                <a:latin typeface="Arial"/>
                <a:ea typeface="+mn-ea"/>
              </a:rPr>
              <a:t>PREVISÃO DAS RECEITAS 2024</a:t>
            </a:r>
            <a:endParaRPr lang="pt-BR" altLang="pt-BR" sz="26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7735120C-0A90-88A0-2BAF-C4FA66825FE4}"/>
              </a:ext>
            </a:extLst>
          </p:cNvPr>
          <p:cNvGraphicFramePr>
            <a:graphicFrameLocks noGrp="1"/>
          </p:cNvGraphicFramePr>
          <p:nvPr/>
        </p:nvGraphicFramePr>
        <p:xfrm>
          <a:off x="292100" y="2116138"/>
          <a:ext cx="8559800" cy="2251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76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3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17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1.7 - Transferências Correntes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95.000.900,00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179">
                <a:tc>
                  <a:txBody>
                    <a:bodyPr/>
                    <a:lstStyle/>
                    <a:p>
                      <a:pPr algn="l" fontAlgn="t"/>
                      <a:r>
                        <a:rPr lang="pt-BR" sz="24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(-) Dedução FUNDEB</a:t>
                      </a:r>
                      <a:endParaRPr lang="pt-BR" sz="2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24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-9.832.000,00</a:t>
                      </a:r>
                      <a:endParaRPr lang="pt-BR" sz="2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17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1.9 – Outras Receitas Correntes 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   139.000,00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17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2.0 – RECEITAS DE CAPITAL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34.000.000,00 </a:t>
                      </a:r>
                      <a:endParaRPr lang="pt-BR" sz="2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17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2.1 – Operação de Crédito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  6.500.000,00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179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2.4 – Transferências de Capital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0" fontAlgn="b"/>
                      <a:r>
                        <a:rPr lang="pt-BR" sz="2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R$    27.500.000,00 </a:t>
                      </a:r>
                      <a:endParaRPr lang="pt-B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6" marR="9526" marT="951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7D534FEC-BB8D-9253-5888-943430511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tângulo 1">
            <a:extLst>
              <a:ext uri="{FF2B5EF4-FFF2-40B4-BE49-F238E27FC236}">
                <a16:creationId xmlns:a16="http://schemas.microsoft.com/office/drawing/2014/main" id="{AE7D7F8C-02C0-5CBB-6B81-2855352AB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50" y="2082800"/>
            <a:ext cx="8856663" cy="18462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eaLnBrk="1" fontAlgn="b" hangingPunct="1">
              <a:defRPr/>
            </a:pPr>
            <a:r>
              <a:rPr lang="pt-BR" b="1" dirty="0"/>
              <a:t>1.0 – RECEITAS CORRENTESR$  113.802.000,00 </a:t>
            </a:r>
            <a:endParaRPr lang="pt-BR" dirty="0"/>
          </a:p>
          <a:p>
            <a:pPr marL="571500" indent="-571500" algn="just" eaLnBrk="1" fontAlgn="b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200" b="1" dirty="0">
                <a:solidFill>
                  <a:schemeClr val="tx1"/>
                </a:solidFill>
                <a:cs typeface="Arial" panose="020B0604020202020204" pitchFamily="34" charset="0"/>
              </a:rPr>
              <a:t>Receita Correntes--- R$ 113.802.000,00</a:t>
            </a:r>
          </a:p>
          <a:p>
            <a:pPr marL="571500" indent="-571500" algn="just" eaLnBrk="1" fontAlgn="b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200" b="1" dirty="0">
                <a:solidFill>
                  <a:schemeClr val="tx1"/>
                </a:solidFill>
                <a:cs typeface="Arial" panose="020B0604020202020204" pitchFamily="34" charset="0"/>
              </a:rPr>
              <a:t>FUNDEB ----------------R$     9.832.000,00</a:t>
            </a:r>
          </a:p>
          <a:p>
            <a:pPr marL="571500" indent="-571500" algn="just" eaLnBrk="1" fontAlgn="b" hangingPunct="1"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pt-BR" sz="3200" b="1" dirty="0">
                <a:solidFill>
                  <a:schemeClr val="tx1"/>
                </a:solidFill>
                <a:cs typeface="Arial" panose="020B0604020202020204" pitchFamily="34" charset="0"/>
              </a:rPr>
              <a:t>Receita de Capital--- R$   34.000.000,00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64EF9B31-0768-641E-E2A6-689F768C6F77}"/>
              </a:ext>
            </a:extLst>
          </p:cNvPr>
          <p:cNvSpPr/>
          <p:nvPr/>
        </p:nvSpPr>
        <p:spPr>
          <a:xfrm>
            <a:off x="-11113" y="4087813"/>
            <a:ext cx="9144001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14400">
              <a:defRPr/>
            </a:pPr>
            <a:r>
              <a:rPr lang="pt-BR" sz="4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RECEITA TOTAL  R$ 137.970.000,00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2F90A8C4-8FA6-C992-7C49-616DE09D5D53}"/>
              </a:ext>
            </a:extLst>
          </p:cNvPr>
          <p:cNvSpPr/>
          <p:nvPr/>
        </p:nvSpPr>
        <p:spPr>
          <a:xfrm>
            <a:off x="133350" y="1484313"/>
            <a:ext cx="8569325" cy="438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defTabSz="914400" eaLnBrk="1" hangingPunct="1">
              <a:lnSpc>
                <a:spcPct val="8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800" b="1" kern="0" dirty="0">
                <a:solidFill>
                  <a:srgbClr val="0070C0"/>
                </a:solidFill>
                <a:latin typeface="Arial"/>
                <a:ea typeface="+mn-ea"/>
              </a:rPr>
              <a:t>PREVISÃO DAS RECEITAS 2024</a:t>
            </a:r>
            <a:endParaRPr lang="pt-BR" altLang="pt-BR" sz="26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659A3D5-CA04-236D-9C8D-8E6FBCD8C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72BDEA78-2F3F-E59A-65C2-065AEDF3C417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044700"/>
          <a:ext cx="8229600" cy="36877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2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6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92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PODER EXECUTIVO</a:t>
                      </a:r>
                      <a:endParaRPr lang="pt-BR" sz="2400" b="1" i="0" u="sng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u="sng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R$ 134.345.000,00</a:t>
                      </a:r>
                      <a:endParaRPr lang="pt-BR" sz="24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Gabinete do Prefeito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R$ 1.302.000,00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Depto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Jurídico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R$ 4.526.800,00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Depto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Fazenda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Planej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Controladoria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R$ 3.954.800,00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Depto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Administração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R$ 2.020.400,00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Assistência Social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R$ 4.749.800,00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Fundo Municipal de Saúde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R$ 24.783.490,00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Depto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Educação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R$ 48.957.310,00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105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Depto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Cultura, Turismo e </a:t>
                      </a:r>
                      <a:r>
                        <a:rPr lang="pt-BR" sz="20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Desenv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Econômico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R$ 7.022.600,00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423" marR="9423" marT="9422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Retângulo 2">
            <a:extLst>
              <a:ext uri="{FF2B5EF4-FFF2-40B4-BE49-F238E27FC236}">
                <a16:creationId xmlns:a16="http://schemas.microsoft.com/office/drawing/2014/main" id="{A19C7E66-7298-35D2-9306-26CD9B57C09C}"/>
              </a:ext>
            </a:extLst>
          </p:cNvPr>
          <p:cNvSpPr/>
          <p:nvPr/>
        </p:nvSpPr>
        <p:spPr>
          <a:xfrm>
            <a:off x="133350" y="1484313"/>
            <a:ext cx="8569325" cy="438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defTabSz="914400" eaLnBrk="1" hangingPunct="1">
              <a:lnSpc>
                <a:spcPct val="8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800" b="1" kern="0" dirty="0">
                <a:solidFill>
                  <a:srgbClr val="0070C0"/>
                </a:solidFill>
                <a:latin typeface="Arial"/>
                <a:ea typeface="+mn-ea"/>
              </a:rPr>
              <a:t>FIXAÇÃO DAS DESPESAS 2024</a:t>
            </a:r>
            <a:endParaRPr lang="pt-BR" altLang="pt-BR" sz="26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F7F4369B-ED15-40DE-359B-6ED8CC9C64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39F40AC-B0A1-7F85-B298-06D98E96B536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2349500"/>
          <a:ext cx="8569325" cy="33131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27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1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Obras e Serviços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R$ 13.479.200,00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Transportes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R$ 4.129.000,00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Agricultura, </a:t>
                      </a:r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Abast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 M. </a:t>
                      </a:r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Amb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R$ 2.543.400,00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Esportes e Lazer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R$ 7.644.400,00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Compras e Projetos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R$ 650.200,00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062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Depto</a:t>
                      </a:r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de Serviços Públicos Gerais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R$ 8.581.600,00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934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400" b="1" i="0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CÂMARA MUNICIPAL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R$ 3.625.000,00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5808"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9525" marR="9525" marT="9523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R$ 137.970.000,00</a:t>
                      </a:r>
                    </a:p>
                  </a:txBody>
                  <a:tcPr marL="9525" marR="9525" marT="9523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tângulo 3">
            <a:extLst>
              <a:ext uri="{FF2B5EF4-FFF2-40B4-BE49-F238E27FC236}">
                <a16:creationId xmlns:a16="http://schemas.microsoft.com/office/drawing/2014/main" id="{2B125798-DCBC-840E-7BF6-6977AA651130}"/>
              </a:ext>
            </a:extLst>
          </p:cNvPr>
          <p:cNvSpPr/>
          <p:nvPr/>
        </p:nvSpPr>
        <p:spPr>
          <a:xfrm>
            <a:off x="133350" y="1484313"/>
            <a:ext cx="8569325" cy="438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 defTabSz="914400" eaLnBrk="1" hangingPunct="1">
              <a:lnSpc>
                <a:spcPct val="80000"/>
              </a:lnSpc>
              <a:spcBef>
                <a:spcPct val="20000"/>
              </a:spcBef>
              <a:buClr>
                <a:srgbClr val="336666"/>
              </a:buClr>
              <a:buSzPct val="70000"/>
              <a:buFont typeface="Times New Roman" panose="02020603050405020304" pitchFamily="18" charset="0"/>
              <a:buNone/>
              <a:defRPr/>
            </a:pPr>
            <a:r>
              <a:rPr lang="pt-BR" altLang="pt-BR" sz="2800" b="1" kern="0" dirty="0">
                <a:solidFill>
                  <a:srgbClr val="0070C0"/>
                </a:solidFill>
                <a:latin typeface="Arial"/>
                <a:ea typeface="+mn-ea"/>
              </a:rPr>
              <a:t>FIXAÇÃO DAS DESPESAS 2024</a:t>
            </a:r>
            <a:endParaRPr lang="pt-BR" altLang="pt-BR" sz="2600" kern="0" dirty="0">
              <a:solidFill>
                <a:srgbClr val="000000"/>
              </a:solidFill>
              <a:latin typeface="Arial"/>
              <a:ea typeface="+mn-ea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D397894-C8E2-7E3A-0A56-E04A6BBB9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394681E2-F3C2-0A07-E0FD-B7A67A2D7A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7937664"/>
              </p:ext>
            </p:extLst>
          </p:nvPr>
        </p:nvGraphicFramePr>
        <p:xfrm>
          <a:off x="251520" y="1412776"/>
          <a:ext cx="8281615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F878C723-6F39-999B-4EFF-B9CEB01F3B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>
            <a:extLst>
              <a:ext uri="{FF2B5EF4-FFF2-40B4-BE49-F238E27FC236}">
                <a16:creationId xmlns:a16="http://schemas.microsoft.com/office/drawing/2014/main" id="{05468928-DAB6-9141-79C7-B2E4C3D9EB00}"/>
              </a:ext>
            </a:extLst>
          </p:cNvPr>
          <p:cNvSpPr txBox="1">
            <a:spLocks/>
          </p:cNvSpPr>
          <p:nvPr/>
        </p:nvSpPr>
        <p:spPr>
          <a:xfrm>
            <a:off x="611188" y="2781300"/>
            <a:ext cx="8137525" cy="22320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Font typeface="Wingdings 2" pitchFamily="18" charset="2"/>
              <a:buNone/>
              <a:defRPr/>
            </a:pPr>
            <a:endParaRPr lang="pt-BR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buFont typeface="Wingdings" panose="05000000000000000000" pitchFamily="2" charset="2"/>
              <a:buChar char="v"/>
              <a:defRPr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Constituição Federal - Art. 165;</a:t>
            </a:r>
          </a:p>
          <a:p>
            <a:pPr defTabSz="914400">
              <a:buFont typeface="Wingdings" panose="05000000000000000000" pitchFamily="2" charset="2"/>
              <a:buChar char="v"/>
              <a:defRPr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LRF - Art. 48;</a:t>
            </a:r>
          </a:p>
          <a:p>
            <a:pPr defTabSz="914400">
              <a:buFont typeface="Wingdings" panose="05000000000000000000" pitchFamily="2" charset="2"/>
              <a:buChar char="v"/>
              <a:defRPr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Emenda 28/2020 Lei Orgânica – Art. 126</a:t>
            </a:r>
          </a:p>
          <a:p>
            <a:pPr algn="ctr" defTabSz="914400">
              <a:defRPr/>
            </a:pPr>
            <a:endParaRPr lang="pt-BR" sz="40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2228" name="Retângulo 2">
            <a:extLst>
              <a:ext uri="{FF2B5EF4-FFF2-40B4-BE49-F238E27FC236}">
                <a16:creationId xmlns:a16="http://schemas.microsoft.com/office/drawing/2014/main" id="{0D8CEB4B-D8AE-BBC3-B385-C49C4A4FB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2336800"/>
            <a:ext cx="64087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defTabSz="914400">
              <a:buFont typeface="Wingdings 2" panose="05020102010507070707" pitchFamily="18" charset="2"/>
              <a:buNone/>
            </a:pPr>
            <a:r>
              <a:rPr lang="pt-BR" altLang="pt-BR" sz="3200" b="1">
                <a:solidFill>
                  <a:schemeClr val="tx1"/>
                </a:solidFill>
                <a:cs typeface="Arial" panose="020B0604020202020204" pitchFamily="34" charset="0"/>
              </a:rPr>
              <a:t>FUNDAMENTAÇÃO LEGAL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FFAA28F-8416-0F5D-3248-01F0BA63E0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89073F-FDD5-DAD6-E850-7AD1BF5F2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1680" y="3933056"/>
            <a:ext cx="6465888" cy="17414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OBRIGADO PELA PRESENÇA.</a:t>
            </a: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BOA NOITE.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CB3D4B45-CE9F-64AA-6455-D691F9B53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79675"/>
            <a:ext cx="8047285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59">
            <a:extLst>
              <a:ext uri="{FF2B5EF4-FFF2-40B4-BE49-F238E27FC236}">
                <a16:creationId xmlns:a16="http://schemas.microsoft.com/office/drawing/2014/main" id="{FEB03DE2-D663-A4B0-3BAB-2814BD922D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1368425"/>
            <a:ext cx="8994775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BDA7FF63-4465-08D6-DBAE-E6BF4FBDFE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1" name="Group 12895">
            <a:extLst>
              <a:ext uri="{FF2B5EF4-FFF2-40B4-BE49-F238E27FC236}">
                <a16:creationId xmlns:a16="http://schemas.microsoft.com/office/drawing/2014/main" id="{BFF5FD02-CCEE-BA59-1E82-66A14E09CE93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1368425"/>
            <a:ext cx="7056438" cy="5489575"/>
            <a:chOff x="1363980" y="1117091"/>
            <a:chExt cx="5480304" cy="5565648"/>
          </a:xfrm>
        </p:grpSpPr>
        <p:pic>
          <p:nvPicPr>
            <p:cNvPr id="58372" name="Picture 71">
              <a:extLst>
                <a:ext uri="{FF2B5EF4-FFF2-40B4-BE49-F238E27FC236}">
                  <a16:creationId xmlns:a16="http://schemas.microsoft.com/office/drawing/2014/main" id="{042ED474-B6A3-22C1-CEF6-AABF47E569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3980" y="1117091"/>
              <a:ext cx="5480304" cy="5565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8373" name="Rectangle 72">
              <a:extLst>
                <a:ext uri="{FF2B5EF4-FFF2-40B4-BE49-F238E27FC236}">
                  <a16:creationId xmlns:a16="http://schemas.microsoft.com/office/drawing/2014/main" id="{B4952C51-B2E8-F076-BCEE-F7BDA8208B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1231" y="3458083"/>
              <a:ext cx="1331808" cy="458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altLang="pt-BR" sz="2800" b="1">
                  <a:solidFill>
                    <a:srgbClr val="254061"/>
                  </a:solidFill>
                  <a:latin typeface="Century Gothic" panose="020B0502020202020204" pitchFamily="34" charset="0"/>
                </a:rPr>
                <a:t>Ciclo </a:t>
              </a:r>
              <a:endParaRPr lang="pt-BR" altLang="pt-B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374" name="Rectangle 73">
              <a:extLst>
                <a:ext uri="{FF2B5EF4-FFF2-40B4-BE49-F238E27FC236}">
                  <a16:creationId xmlns:a16="http://schemas.microsoft.com/office/drawing/2014/main" id="{FC61F983-8719-6552-F4BE-C46E2E181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7027" y="3916289"/>
              <a:ext cx="3214209" cy="458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altLang="pt-BR" sz="2800" b="1">
                  <a:solidFill>
                    <a:srgbClr val="254061"/>
                  </a:solidFill>
                  <a:latin typeface="Century Gothic" panose="020B0502020202020204" pitchFamily="34" charset="0"/>
                </a:rPr>
                <a:t>Orçamentário</a:t>
              </a:r>
              <a:endParaRPr lang="pt-BR" altLang="pt-BR" sz="11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pic>
        <p:nvPicPr>
          <p:cNvPr id="2" name="Imagem 1">
            <a:extLst>
              <a:ext uri="{FF2B5EF4-FFF2-40B4-BE49-F238E27FC236}">
                <a16:creationId xmlns:a16="http://schemas.microsoft.com/office/drawing/2014/main" id="{8AEC0C81-7D9C-0678-251E-027A6715CC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ítulo 2">
            <a:extLst>
              <a:ext uri="{FF2B5EF4-FFF2-40B4-BE49-F238E27FC236}">
                <a16:creationId xmlns:a16="http://schemas.microsoft.com/office/drawing/2014/main" id="{7AB9F9DD-C497-63DC-5749-9B7B1255DDFD}"/>
              </a:ext>
            </a:extLst>
          </p:cNvPr>
          <p:cNvSpPr txBox="1">
            <a:spLocks/>
          </p:cNvSpPr>
          <p:nvPr/>
        </p:nvSpPr>
        <p:spPr>
          <a:xfrm>
            <a:off x="395288" y="1125538"/>
            <a:ext cx="8497887" cy="532765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Font typeface="Wingdings 2" pitchFamily="18" charset="2"/>
              <a:buNone/>
              <a:defRPr/>
            </a:pP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defTabSz="914400">
              <a:buFont typeface="Wingdings 2" pitchFamily="18" charset="2"/>
              <a:buNone/>
              <a:defRPr/>
            </a:pPr>
            <a:r>
              <a:rPr lang="pt-BR" altLang="pt-BR" b="1" u="sng" dirty="0">
                <a:solidFill>
                  <a:srgbClr val="0070C0"/>
                </a:solidFill>
                <a:latin typeface="Arial" charset="0"/>
                <a:cs typeface="Arial" charset="0"/>
              </a:rPr>
              <a:t>Lei de Diretrizes Orçamentárias – LDO</a:t>
            </a:r>
          </a:p>
          <a:p>
            <a:pPr marL="0" indent="0" algn="ctr" defTabSz="914400">
              <a:buFont typeface="Wingdings 2" pitchFamily="18" charset="2"/>
              <a:buNone/>
              <a:defRPr/>
            </a:pPr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 defTabSz="914400">
              <a:buClrTx/>
              <a:buFont typeface="+mj-lt"/>
              <a:buAutoNum type="arabicPeriod"/>
              <a:defRPr/>
            </a:pPr>
            <a:r>
              <a:rPr lang="pt-B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Estabelece as metas e prioridades para o exercício seguinte</a:t>
            </a:r>
          </a:p>
          <a:p>
            <a:pPr marL="514350" indent="-514350" algn="just" defTabSz="914400">
              <a:buClrTx/>
              <a:buFont typeface="+mj-lt"/>
              <a:buAutoNum type="arabicPeriod"/>
              <a:defRPr/>
            </a:pPr>
            <a:r>
              <a:rPr lang="pt-B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 a elaboração do Orçamento</a:t>
            </a:r>
          </a:p>
          <a:p>
            <a:pPr marL="514350" indent="-514350" algn="just" defTabSz="914400">
              <a:buClrTx/>
              <a:buFont typeface="+mj-lt"/>
              <a:buAutoNum type="arabicPeriod"/>
              <a:defRPr/>
            </a:pPr>
            <a:r>
              <a:rPr lang="pt-B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Dispõe sobre alteração na legislação tributária</a:t>
            </a:r>
          </a:p>
          <a:p>
            <a:pPr marL="514350" indent="-514350" algn="just" defTabSz="914400">
              <a:buClrTx/>
              <a:buFont typeface="+mj-lt"/>
              <a:buAutoNum type="arabicPeriod"/>
              <a:defRPr/>
            </a:pPr>
            <a:r>
              <a:rPr lang="pt-B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Estabelece as políticas das agências oficiais de fomento</a:t>
            </a:r>
            <a:endParaRPr lang="pt-BR" sz="28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F97D339-7373-B238-E8D0-469ABB8F7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E85FED22-C349-5545-D78E-0A7D6FFC9370}"/>
              </a:ext>
            </a:extLst>
          </p:cNvPr>
          <p:cNvSpPr txBox="1">
            <a:spLocks/>
          </p:cNvSpPr>
          <p:nvPr/>
        </p:nvSpPr>
        <p:spPr>
          <a:xfrm>
            <a:off x="251520" y="1556792"/>
            <a:ext cx="6480720" cy="1728192"/>
          </a:xfrm>
          <a:prstGeom prst="rect">
            <a:avLst/>
          </a:prstGeom>
          <a:noFill/>
          <a:effectLst/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RISCOS FISCAIS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F126F2D4-5D69-C052-AC7E-500167EA2842}"/>
              </a:ext>
            </a:extLst>
          </p:cNvPr>
          <p:cNvSpPr txBox="1">
            <a:spLocks/>
          </p:cNvSpPr>
          <p:nvPr/>
        </p:nvSpPr>
        <p:spPr>
          <a:xfrm>
            <a:off x="611560" y="3645024"/>
            <a:ext cx="8280920" cy="2160240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são possibilidades de ocorrências de eventos capazes de afetar as contas públicas, comprometendo o alcance dos resultados </a:t>
            </a:r>
            <a:r>
              <a:rPr lang="pt-BR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fiscais</a:t>
            </a:r>
            <a:r>
              <a:rPr lang="pt-B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estabelecidos como metas e objetivos</a:t>
            </a:r>
            <a:endParaRPr lang="pt-B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FC643BE-3247-3A6D-5EB5-C0F3BFE7F3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4D7CC425-B8D8-DB09-4E88-9602A0150007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700213"/>
          <a:ext cx="8928099" cy="4414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9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5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4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5670">
                <a:tc gridSpan="2">
                  <a:txBody>
                    <a:bodyPr/>
                    <a:lstStyle/>
                    <a:p>
                      <a:pPr algn="just" fontAlgn="b"/>
                      <a:r>
                        <a:rPr lang="de-DE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ARF (LRF, art 4º, § 3º)</a:t>
                      </a:r>
                      <a:endParaRPr lang="de-DE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12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R$ 1,00 </a:t>
                      </a:r>
                      <a:endParaRPr lang="pt-BR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39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PASSIVOS CONTINGENTES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PROVIDÊNCIAS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6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400" b="1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800"/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74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Assunção de Passivos</a:t>
                      </a:r>
                    </a:p>
                    <a:p>
                      <a:pPr algn="l" fontAlgn="b"/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200.000,00</a:t>
                      </a:r>
                    </a:p>
                    <a:p>
                      <a:pPr algn="ctr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 fontAlgn="t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Recursos da Reserva de Contingência</a:t>
                      </a:r>
                    </a:p>
                    <a:p>
                      <a:pPr algn="just" fontAlgn="t"/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200.000,00</a:t>
                      </a:r>
                    </a:p>
                    <a:p>
                      <a:pPr algn="ctr" fontAlgn="t"/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6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200.000,00</a:t>
                      </a:r>
                      <a:endParaRPr lang="pt-BR" sz="1800" dirty="0"/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200.000,00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6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67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DEMAIS RISCOS FISCAIS PASSIVOS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PROVIDÊNCIAS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6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Descrição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4974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Frustração de Arrecadação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330.000,00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Recursos da Reserva de Contingência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 fontAlgn="t"/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330.000,00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67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300.000,00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SUBTOTAL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14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330.000,00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256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20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530.000,00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2000" b="1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530.000,00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4" marR="9524" marT="953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ítulo 1">
            <a:extLst>
              <a:ext uri="{FF2B5EF4-FFF2-40B4-BE49-F238E27FC236}">
                <a16:creationId xmlns:a16="http://schemas.microsoft.com/office/drawing/2014/main" id="{8EDCC36E-EAA4-6493-E423-C9360AFC5E81}"/>
              </a:ext>
            </a:extLst>
          </p:cNvPr>
          <p:cNvSpPr txBox="1">
            <a:spLocks/>
          </p:cNvSpPr>
          <p:nvPr/>
        </p:nvSpPr>
        <p:spPr>
          <a:xfrm>
            <a:off x="0" y="836712"/>
            <a:ext cx="9144000" cy="1586516"/>
          </a:xfrm>
          <a:prstGeom prst="rect">
            <a:avLst/>
          </a:prstGeom>
          <a:noFill/>
          <a:effectLst/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3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ARf</a:t>
            </a:r>
            <a:r>
              <a:rPr lang="pt-B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– RISCOS FISCAIS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428972F-FCDF-0F8D-3A85-475FD7B3C0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95ECF49A-D890-2016-024F-151B5D27C14F}"/>
              </a:ext>
            </a:extLst>
          </p:cNvPr>
          <p:cNvSpPr txBox="1">
            <a:spLocks/>
          </p:cNvSpPr>
          <p:nvPr/>
        </p:nvSpPr>
        <p:spPr>
          <a:xfrm>
            <a:off x="179512" y="1412776"/>
            <a:ext cx="6696744" cy="1584176"/>
          </a:xfrm>
          <a:prstGeom prst="rect">
            <a:avLst/>
          </a:prstGeom>
          <a:noFill/>
          <a:effectLst/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FISCAIS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EC880DA-AF56-74FA-A5A4-8F47F35123BB}"/>
              </a:ext>
            </a:extLst>
          </p:cNvPr>
          <p:cNvSpPr txBox="1">
            <a:spLocks/>
          </p:cNvSpPr>
          <p:nvPr/>
        </p:nvSpPr>
        <p:spPr>
          <a:xfrm>
            <a:off x="1258888" y="2924175"/>
            <a:ext cx="7056437" cy="3455988"/>
          </a:xfrm>
          <a:prstGeom prst="rect">
            <a:avLst/>
          </a:prstGeom>
          <a:noFill/>
          <a:effectLst/>
        </p:spPr>
        <p:txBody>
          <a:bodyPr anchor="ctr">
            <a:normAutofit fontScale="975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defTabSz="914400">
              <a:defRPr/>
            </a:pPr>
            <a:r>
              <a:rPr lang="pt-B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demonstra como será a condução da política fiscal para os próximos exercícios e avalia o desempenho fiscal dos exercícios anteriores.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C7A45D1-883A-F9C8-0E7F-2C1D138D20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0"/>
            <a:ext cx="5201102" cy="13031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5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18118</TotalTime>
  <Words>1228</Words>
  <Application>Microsoft Office PowerPoint</Application>
  <PresentationFormat>Apresentação na tela (4:3)</PresentationFormat>
  <Paragraphs>441</Paragraphs>
  <Slides>30</Slides>
  <Notes>28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40" baseType="lpstr">
      <vt:lpstr>Arial</vt:lpstr>
      <vt:lpstr>Calibri</vt:lpstr>
      <vt:lpstr>Century Gothic</vt:lpstr>
      <vt:lpstr>Lucida Sans Unicode</vt:lpstr>
      <vt:lpstr>Times New Roman</vt:lpstr>
      <vt:lpstr>Verdana</vt:lpstr>
      <vt:lpstr>Wingdings</vt:lpstr>
      <vt:lpstr>Wingdings 2</vt:lpstr>
      <vt:lpstr>Wingdings 3</vt:lpstr>
      <vt:lpstr>Concurso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 PELA PRESENÇA.  BOA NOITE.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contabilidade</dc:creator>
  <cp:lastModifiedBy>Karen - Contabilidade Câmara Municipal de Miracatu</cp:lastModifiedBy>
  <cp:revision>436</cp:revision>
  <cp:lastPrinted>2022-09-21T19:58:40Z</cp:lastPrinted>
  <dcterms:created xsi:type="dcterms:W3CDTF">2007-06-15T13:43:07Z</dcterms:created>
  <dcterms:modified xsi:type="dcterms:W3CDTF">2023-10-16T16:25:42Z</dcterms:modified>
</cp:coreProperties>
</file>